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 id="2147483740" r:id="rId2"/>
    <p:sldMasterId id="2147483777" r:id="rId3"/>
    <p:sldMasterId id="2147483812" r:id="rId4"/>
    <p:sldMasterId id="2147483881" r:id="rId5"/>
    <p:sldMasterId id="2147483917" r:id="rId6"/>
    <p:sldMasterId id="2147483936" r:id="rId7"/>
    <p:sldMasterId id="2147483953" r:id="rId8"/>
    <p:sldMasterId id="2147483972" r:id="rId9"/>
  </p:sldMasterIdLst>
  <p:sldIdLst>
    <p:sldId id="256" r:id="rId10"/>
    <p:sldId id="259" r:id="rId11"/>
    <p:sldId id="260" r:id="rId12"/>
    <p:sldId id="263" r:id="rId13"/>
    <p:sldId id="257" r:id="rId14"/>
    <p:sldId id="258" r:id="rId15"/>
    <p:sldId id="264" r:id="rId16"/>
    <p:sldId id="265" r:id="rId17"/>
    <p:sldId id="275" r:id="rId18"/>
    <p:sldId id="266" r:id="rId19"/>
    <p:sldId id="269" r:id="rId20"/>
    <p:sldId id="267" r:id="rId21"/>
    <p:sldId id="270" r:id="rId22"/>
    <p:sldId id="268" r:id="rId23"/>
    <p:sldId id="271" r:id="rId24"/>
    <p:sldId id="272"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32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1490CF-4CFF-4D5C-AA65-97B41B07F9D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372DB9-0DE1-4DBA-AD11-9F3CB6F833B3}">
      <dgm:prSet/>
      <dgm:spPr/>
      <dgm:t>
        <a:bodyPr/>
        <a:lstStyle/>
        <a:p>
          <a:r>
            <a:rPr lang="en-IN"/>
            <a:t>There were chances of overflow of guests because of lapse in checking and security.</a:t>
          </a:r>
          <a:endParaRPr lang="en-US"/>
        </a:p>
      </dgm:t>
    </dgm:pt>
    <dgm:pt modelId="{DD1F03A6-7813-4F59-BDA0-5B99FAFC8115}" type="parTrans" cxnId="{2990A717-CAED-4BF4-8C30-8646A1378BD3}">
      <dgm:prSet/>
      <dgm:spPr/>
      <dgm:t>
        <a:bodyPr/>
        <a:lstStyle/>
        <a:p>
          <a:endParaRPr lang="en-US"/>
        </a:p>
      </dgm:t>
    </dgm:pt>
    <dgm:pt modelId="{BAFD4955-6262-4D07-A948-13358E448755}" type="sibTrans" cxnId="{2990A717-CAED-4BF4-8C30-8646A1378BD3}">
      <dgm:prSet/>
      <dgm:spPr/>
      <dgm:t>
        <a:bodyPr/>
        <a:lstStyle/>
        <a:p>
          <a:endParaRPr lang="en-US"/>
        </a:p>
      </dgm:t>
    </dgm:pt>
    <dgm:pt modelId="{8ED050C9-319A-4EBE-B0FA-853EFEF570C2}">
      <dgm:prSet/>
      <dgm:spPr/>
      <dgm:t>
        <a:bodyPr/>
        <a:lstStyle/>
        <a:p>
          <a:r>
            <a:rPr lang="en-IN"/>
            <a:t>This would have in-turn lead to more costs, not only because more material would be required at the food stalls, but it might even have led to inconveniences in the party crowd.</a:t>
          </a:r>
          <a:endParaRPr lang="en-US"/>
        </a:p>
      </dgm:t>
    </dgm:pt>
    <dgm:pt modelId="{4E41C021-40E7-46D2-AA72-403DCCAFC9FA}" type="parTrans" cxnId="{97E949A0-23B9-4987-9924-A11B842BB38D}">
      <dgm:prSet/>
      <dgm:spPr/>
      <dgm:t>
        <a:bodyPr/>
        <a:lstStyle/>
        <a:p>
          <a:endParaRPr lang="en-US"/>
        </a:p>
      </dgm:t>
    </dgm:pt>
    <dgm:pt modelId="{0FB65653-3A96-4B71-B336-2AEA971E6C9F}" type="sibTrans" cxnId="{97E949A0-23B9-4987-9924-A11B842BB38D}">
      <dgm:prSet/>
      <dgm:spPr/>
      <dgm:t>
        <a:bodyPr/>
        <a:lstStyle/>
        <a:p>
          <a:endParaRPr lang="en-US"/>
        </a:p>
      </dgm:t>
    </dgm:pt>
    <dgm:pt modelId="{9C929A72-43B5-4AC1-B77D-7293695FB7F7}">
      <dgm:prSet/>
      <dgm:spPr/>
      <dgm:t>
        <a:bodyPr/>
        <a:lstStyle/>
        <a:p>
          <a:r>
            <a:rPr lang="en-IN"/>
            <a:t>There were chances of COVID-exposure in the party in the case of guests not following correct COVID protocol and measures.</a:t>
          </a:r>
          <a:endParaRPr lang="en-US"/>
        </a:p>
      </dgm:t>
    </dgm:pt>
    <dgm:pt modelId="{BF27B5CD-85DA-4221-A7AD-6C56BCD012A1}" type="parTrans" cxnId="{5A4D2C7E-5A3F-4EE6-AC71-6E16C6717538}">
      <dgm:prSet/>
      <dgm:spPr/>
      <dgm:t>
        <a:bodyPr/>
        <a:lstStyle/>
        <a:p>
          <a:endParaRPr lang="en-US"/>
        </a:p>
      </dgm:t>
    </dgm:pt>
    <dgm:pt modelId="{6E24E130-AAFA-4B48-A3C4-8EAD8418847D}" type="sibTrans" cxnId="{5A4D2C7E-5A3F-4EE6-AC71-6E16C6717538}">
      <dgm:prSet/>
      <dgm:spPr/>
      <dgm:t>
        <a:bodyPr/>
        <a:lstStyle/>
        <a:p>
          <a:endParaRPr lang="en-US"/>
        </a:p>
      </dgm:t>
    </dgm:pt>
    <dgm:pt modelId="{693E7934-E56D-41C0-B1FF-CEF15076A4A1}">
      <dgm:prSet/>
      <dgm:spPr/>
      <dgm:t>
        <a:bodyPr/>
        <a:lstStyle/>
        <a:p>
          <a:r>
            <a:rPr lang="en-IN" dirty="0"/>
            <a:t>The Entertainment , Food &amp; Drinks teams might have turned up late because of any number of reasons.</a:t>
          </a:r>
          <a:endParaRPr lang="en-US" dirty="0"/>
        </a:p>
      </dgm:t>
    </dgm:pt>
    <dgm:pt modelId="{3D113FE6-D31C-43E0-B830-5F76E165EFE8}" type="parTrans" cxnId="{B5D8A026-51B1-48D5-B52C-5CAF27A493B5}">
      <dgm:prSet/>
      <dgm:spPr/>
      <dgm:t>
        <a:bodyPr/>
        <a:lstStyle/>
        <a:p>
          <a:endParaRPr lang="en-US"/>
        </a:p>
      </dgm:t>
    </dgm:pt>
    <dgm:pt modelId="{EFCB3A78-EED9-4ECD-A70A-DB7A457FF569}" type="sibTrans" cxnId="{B5D8A026-51B1-48D5-B52C-5CAF27A493B5}">
      <dgm:prSet/>
      <dgm:spPr/>
      <dgm:t>
        <a:bodyPr/>
        <a:lstStyle/>
        <a:p>
          <a:endParaRPr lang="en-US"/>
        </a:p>
      </dgm:t>
    </dgm:pt>
    <dgm:pt modelId="{A1437F79-8C60-4B4B-ACA7-7E5FBACAC280}">
      <dgm:prSet/>
      <dgm:spPr/>
      <dgm:t>
        <a:bodyPr/>
        <a:lstStyle/>
        <a:p>
          <a:r>
            <a:rPr lang="en-IN" dirty="0"/>
            <a:t>There were chances of many guests not showing up even though they had paid for the event because of not waking up on time or other reasons. This would have led to wastage of food and money.</a:t>
          </a:r>
        </a:p>
      </dgm:t>
    </dgm:pt>
    <dgm:pt modelId="{4C447508-473A-43AA-B8EF-95C3FAD46A79}" type="parTrans" cxnId="{CBBAE03D-EC11-482C-A93C-603A0CAFE839}">
      <dgm:prSet/>
      <dgm:spPr/>
      <dgm:t>
        <a:bodyPr/>
        <a:lstStyle/>
        <a:p>
          <a:endParaRPr lang="en-US"/>
        </a:p>
      </dgm:t>
    </dgm:pt>
    <dgm:pt modelId="{8E4500BB-4D20-4DCC-B520-805059680A00}" type="sibTrans" cxnId="{CBBAE03D-EC11-482C-A93C-603A0CAFE839}">
      <dgm:prSet/>
      <dgm:spPr/>
      <dgm:t>
        <a:bodyPr/>
        <a:lstStyle/>
        <a:p>
          <a:endParaRPr lang="en-US"/>
        </a:p>
      </dgm:t>
    </dgm:pt>
    <dgm:pt modelId="{E8817EBB-C3C9-43C0-9D28-506FE362FADA}" type="pres">
      <dgm:prSet presAssocID="{271490CF-4CFF-4D5C-AA65-97B41B07F9DA}" presName="root" presStyleCnt="0">
        <dgm:presLayoutVars>
          <dgm:dir/>
          <dgm:resizeHandles val="exact"/>
        </dgm:presLayoutVars>
      </dgm:prSet>
      <dgm:spPr/>
    </dgm:pt>
    <dgm:pt modelId="{01D2A38F-FDB9-43B1-8FA0-5350BF0B23E5}" type="pres">
      <dgm:prSet presAssocID="{A0372DB9-0DE1-4DBA-AD11-9F3CB6F833B3}" presName="compNode" presStyleCnt="0"/>
      <dgm:spPr/>
    </dgm:pt>
    <dgm:pt modelId="{8FD66161-3EEE-4AE3-A6A1-482E8697BE17}" type="pres">
      <dgm:prSet presAssocID="{A0372DB9-0DE1-4DBA-AD11-9F3CB6F833B3}" presName="bgRect" presStyleLbl="bgShp" presStyleIdx="0" presStyleCnt="5"/>
      <dgm:spPr/>
    </dgm:pt>
    <dgm:pt modelId="{618C11E6-A4C7-4666-A612-2FFB9462DFF6}" type="pres">
      <dgm:prSet presAssocID="{A0372DB9-0DE1-4DBA-AD11-9F3CB6F833B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iter"/>
        </a:ext>
      </dgm:extLst>
    </dgm:pt>
    <dgm:pt modelId="{745D96C7-7F98-4C01-ACAD-4C86AFE52AFF}" type="pres">
      <dgm:prSet presAssocID="{A0372DB9-0DE1-4DBA-AD11-9F3CB6F833B3}" presName="spaceRect" presStyleCnt="0"/>
      <dgm:spPr/>
    </dgm:pt>
    <dgm:pt modelId="{7248A2F5-D08E-4D66-B020-7269AEC2A63C}" type="pres">
      <dgm:prSet presAssocID="{A0372DB9-0DE1-4DBA-AD11-9F3CB6F833B3}" presName="parTx" presStyleLbl="revTx" presStyleIdx="0" presStyleCnt="5">
        <dgm:presLayoutVars>
          <dgm:chMax val="0"/>
          <dgm:chPref val="0"/>
        </dgm:presLayoutVars>
      </dgm:prSet>
      <dgm:spPr/>
    </dgm:pt>
    <dgm:pt modelId="{DF08DCE0-CE40-47DF-9EFA-58116DF0CD3D}" type="pres">
      <dgm:prSet presAssocID="{BAFD4955-6262-4D07-A948-13358E448755}" presName="sibTrans" presStyleCnt="0"/>
      <dgm:spPr/>
    </dgm:pt>
    <dgm:pt modelId="{98EEF433-2A8E-402E-8CCD-D3ECD17BBEF9}" type="pres">
      <dgm:prSet presAssocID="{8ED050C9-319A-4EBE-B0FA-853EFEF570C2}" presName="compNode" presStyleCnt="0"/>
      <dgm:spPr/>
    </dgm:pt>
    <dgm:pt modelId="{2D626086-A123-4F6E-B467-EF9B70BBF661}" type="pres">
      <dgm:prSet presAssocID="{8ED050C9-319A-4EBE-B0FA-853EFEF570C2}" presName="bgRect" presStyleLbl="bgShp" presStyleIdx="1" presStyleCnt="5"/>
      <dgm:spPr/>
    </dgm:pt>
    <dgm:pt modelId="{C00BB770-78A4-4EA7-96ED-D80D2CF489F5}" type="pres">
      <dgm:prSet presAssocID="{8ED050C9-319A-4EBE-B0FA-853EFEF570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BC1C4A6F-B66F-4749-B5A2-B489AFCEBDD7}" type="pres">
      <dgm:prSet presAssocID="{8ED050C9-319A-4EBE-B0FA-853EFEF570C2}" presName="spaceRect" presStyleCnt="0"/>
      <dgm:spPr/>
    </dgm:pt>
    <dgm:pt modelId="{4903ADEF-338C-40F7-9F15-706699164C90}" type="pres">
      <dgm:prSet presAssocID="{8ED050C9-319A-4EBE-B0FA-853EFEF570C2}" presName="parTx" presStyleLbl="revTx" presStyleIdx="1" presStyleCnt="5">
        <dgm:presLayoutVars>
          <dgm:chMax val="0"/>
          <dgm:chPref val="0"/>
        </dgm:presLayoutVars>
      </dgm:prSet>
      <dgm:spPr/>
    </dgm:pt>
    <dgm:pt modelId="{848929B8-9A7A-4B8D-A501-8B8B90160EB6}" type="pres">
      <dgm:prSet presAssocID="{0FB65653-3A96-4B71-B336-2AEA971E6C9F}" presName="sibTrans" presStyleCnt="0"/>
      <dgm:spPr/>
    </dgm:pt>
    <dgm:pt modelId="{332FA47C-0F78-4632-9758-2AB60BF1A631}" type="pres">
      <dgm:prSet presAssocID="{9C929A72-43B5-4AC1-B77D-7293695FB7F7}" presName="compNode" presStyleCnt="0"/>
      <dgm:spPr/>
    </dgm:pt>
    <dgm:pt modelId="{2F5272A8-F788-4E96-8925-0E6EB9F668FC}" type="pres">
      <dgm:prSet presAssocID="{9C929A72-43B5-4AC1-B77D-7293695FB7F7}" presName="bgRect" presStyleLbl="bgShp" presStyleIdx="2" presStyleCnt="5"/>
      <dgm:spPr/>
    </dgm:pt>
    <dgm:pt modelId="{485CB7D1-B339-48BD-83DC-50E49435A06B}" type="pres">
      <dgm:prSet presAssocID="{9C929A72-43B5-4AC1-B77D-7293695FB7F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nger"/>
        </a:ext>
      </dgm:extLst>
    </dgm:pt>
    <dgm:pt modelId="{82E263A1-EB44-4423-B933-971CAB7269AD}" type="pres">
      <dgm:prSet presAssocID="{9C929A72-43B5-4AC1-B77D-7293695FB7F7}" presName="spaceRect" presStyleCnt="0"/>
      <dgm:spPr/>
    </dgm:pt>
    <dgm:pt modelId="{E8B33C0E-BD38-4C36-9AD1-F467304A30A4}" type="pres">
      <dgm:prSet presAssocID="{9C929A72-43B5-4AC1-B77D-7293695FB7F7}" presName="parTx" presStyleLbl="revTx" presStyleIdx="2" presStyleCnt="5">
        <dgm:presLayoutVars>
          <dgm:chMax val="0"/>
          <dgm:chPref val="0"/>
        </dgm:presLayoutVars>
      </dgm:prSet>
      <dgm:spPr/>
    </dgm:pt>
    <dgm:pt modelId="{E157F109-1C03-4F6A-A417-F39CDAFA1C71}" type="pres">
      <dgm:prSet presAssocID="{6E24E130-AAFA-4B48-A3C4-8EAD8418847D}" presName="sibTrans" presStyleCnt="0"/>
      <dgm:spPr/>
    </dgm:pt>
    <dgm:pt modelId="{D7662F8C-945B-4C8B-A60F-6B2B1A32B78A}" type="pres">
      <dgm:prSet presAssocID="{693E7934-E56D-41C0-B1FF-CEF15076A4A1}" presName="compNode" presStyleCnt="0"/>
      <dgm:spPr/>
    </dgm:pt>
    <dgm:pt modelId="{3ABE5410-E3DC-4418-BD4F-B8BC4CBAB42D}" type="pres">
      <dgm:prSet presAssocID="{693E7934-E56D-41C0-B1FF-CEF15076A4A1}" presName="bgRect" presStyleLbl="bgShp" presStyleIdx="3" presStyleCnt="5"/>
      <dgm:spPr/>
    </dgm:pt>
    <dgm:pt modelId="{7E4C04C4-908B-4AFC-9322-907349374601}" type="pres">
      <dgm:prSet presAssocID="{693E7934-E56D-41C0-B1FF-CEF15076A4A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tini"/>
        </a:ext>
      </dgm:extLst>
    </dgm:pt>
    <dgm:pt modelId="{E8AA9EC3-8986-46A0-BA7F-796E41C569A3}" type="pres">
      <dgm:prSet presAssocID="{693E7934-E56D-41C0-B1FF-CEF15076A4A1}" presName="spaceRect" presStyleCnt="0"/>
      <dgm:spPr/>
    </dgm:pt>
    <dgm:pt modelId="{86BAE922-42F6-4482-BA15-732B0F18C6A8}" type="pres">
      <dgm:prSet presAssocID="{693E7934-E56D-41C0-B1FF-CEF15076A4A1}" presName="parTx" presStyleLbl="revTx" presStyleIdx="3" presStyleCnt="5">
        <dgm:presLayoutVars>
          <dgm:chMax val="0"/>
          <dgm:chPref val="0"/>
        </dgm:presLayoutVars>
      </dgm:prSet>
      <dgm:spPr/>
    </dgm:pt>
    <dgm:pt modelId="{20B5B559-9955-443D-A0C7-9AA1028C0639}" type="pres">
      <dgm:prSet presAssocID="{EFCB3A78-EED9-4ECD-A70A-DB7A457FF569}" presName="sibTrans" presStyleCnt="0"/>
      <dgm:spPr/>
    </dgm:pt>
    <dgm:pt modelId="{0655190D-D835-4C59-9833-46EF9608D3D6}" type="pres">
      <dgm:prSet presAssocID="{A1437F79-8C60-4B4B-ACA7-7E5FBACAC280}" presName="compNode" presStyleCnt="0"/>
      <dgm:spPr/>
    </dgm:pt>
    <dgm:pt modelId="{F6188B44-03EE-4A1F-ACCF-7103657509C0}" type="pres">
      <dgm:prSet presAssocID="{A1437F79-8C60-4B4B-ACA7-7E5FBACAC280}" presName="bgRect" presStyleLbl="bgShp" presStyleIdx="4" presStyleCnt="5"/>
      <dgm:spPr/>
    </dgm:pt>
    <dgm:pt modelId="{2F3C1763-D1F5-4A6A-B5BD-387089F20385}" type="pres">
      <dgm:prSet presAssocID="{A1437F79-8C60-4B4B-ACA7-7E5FBACAC28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leep"/>
        </a:ext>
      </dgm:extLst>
    </dgm:pt>
    <dgm:pt modelId="{84691B37-468E-479F-9764-FD77117DC824}" type="pres">
      <dgm:prSet presAssocID="{A1437F79-8C60-4B4B-ACA7-7E5FBACAC280}" presName="spaceRect" presStyleCnt="0"/>
      <dgm:spPr/>
    </dgm:pt>
    <dgm:pt modelId="{BA1434BC-F11C-4CA6-8DFC-D4C437A7F0B8}" type="pres">
      <dgm:prSet presAssocID="{A1437F79-8C60-4B4B-ACA7-7E5FBACAC280}" presName="parTx" presStyleLbl="revTx" presStyleIdx="4" presStyleCnt="5">
        <dgm:presLayoutVars>
          <dgm:chMax val="0"/>
          <dgm:chPref val="0"/>
        </dgm:presLayoutVars>
      </dgm:prSet>
      <dgm:spPr/>
    </dgm:pt>
  </dgm:ptLst>
  <dgm:cxnLst>
    <dgm:cxn modelId="{1A997F14-50C3-4550-8A9B-7EDC8534395A}" type="presOf" srcId="{693E7934-E56D-41C0-B1FF-CEF15076A4A1}" destId="{86BAE922-42F6-4482-BA15-732B0F18C6A8}" srcOrd="0" destOrd="0" presId="urn:microsoft.com/office/officeart/2018/2/layout/IconVerticalSolidList"/>
    <dgm:cxn modelId="{2990A717-CAED-4BF4-8C30-8646A1378BD3}" srcId="{271490CF-4CFF-4D5C-AA65-97B41B07F9DA}" destId="{A0372DB9-0DE1-4DBA-AD11-9F3CB6F833B3}" srcOrd="0" destOrd="0" parTransId="{DD1F03A6-7813-4F59-BDA0-5B99FAFC8115}" sibTransId="{BAFD4955-6262-4D07-A948-13358E448755}"/>
    <dgm:cxn modelId="{2847491B-AC4B-4D03-BC2B-CC5CF557F8D9}" type="presOf" srcId="{9C929A72-43B5-4AC1-B77D-7293695FB7F7}" destId="{E8B33C0E-BD38-4C36-9AD1-F467304A30A4}" srcOrd="0" destOrd="0" presId="urn:microsoft.com/office/officeart/2018/2/layout/IconVerticalSolidList"/>
    <dgm:cxn modelId="{B5D8A026-51B1-48D5-B52C-5CAF27A493B5}" srcId="{271490CF-4CFF-4D5C-AA65-97B41B07F9DA}" destId="{693E7934-E56D-41C0-B1FF-CEF15076A4A1}" srcOrd="3" destOrd="0" parTransId="{3D113FE6-D31C-43E0-B830-5F76E165EFE8}" sibTransId="{EFCB3A78-EED9-4ECD-A70A-DB7A457FF569}"/>
    <dgm:cxn modelId="{CBBAE03D-EC11-482C-A93C-603A0CAFE839}" srcId="{271490CF-4CFF-4D5C-AA65-97B41B07F9DA}" destId="{A1437F79-8C60-4B4B-ACA7-7E5FBACAC280}" srcOrd="4" destOrd="0" parTransId="{4C447508-473A-43AA-B8EF-95C3FAD46A79}" sibTransId="{8E4500BB-4D20-4DCC-B520-805059680A00}"/>
    <dgm:cxn modelId="{FE031360-E26A-4D2C-A383-8D3AD4F5AA61}" type="presOf" srcId="{271490CF-4CFF-4D5C-AA65-97B41B07F9DA}" destId="{E8817EBB-C3C9-43C0-9D28-506FE362FADA}" srcOrd="0" destOrd="0" presId="urn:microsoft.com/office/officeart/2018/2/layout/IconVerticalSolidList"/>
    <dgm:cxn modelId="{0AEE0543-2B1E-41B6-B5C3-B8A9E8BA5330}" type="presOf" srcId="{A0372DB9-0DE1-4DBA-AD11-9F3CB6F833B3}" destId="{7248A2F5-D08E-4D66-B020-7269AEC2A63C}" srcOrd="0" destOrd="0" presId="urn:microsoft.com/office/officeart/2018/2/layout/IconVerticalSolidList"/>
    <dgm:cxn modelId="{DCC9A964-1699-4BAC-94BD-CE266D824E3B}" type="presOf" srcId="{A1437F79-8C60-4B4B-ACA7-7E5FBACAC280}" destId="{BA1434BC-F11C-4CA6-8DFC-D4C437A7F0B8}" srcOrd="0" destOrd="0" presId="urn:microsoft.com/office/officeart/2018/2/layout/IconVerticalSolidList"/>
    <dgm:cxn modelId="{5A4D2C7E-5A3F-4EE6-AC71-6E16C6717538}" srcId="{271490CF-4CFF-4D5C-AA65-97B41B07F9DA}" destId="{9C929A72-43B5-4AC1-B77D-7293695FB7F7}" srcOrd="2" destOrd="0" parTransId="{BF27B5CD-85DA-4221-A7AD-6C56BCD012A1}" sibTransId="{6E24E130-AAFA-4B48-A3C4-8EAD8418847D}"/>
    <dgm:cxn modelId="{97E949A0-23B9-4987-9924-A11B842BB38D}" srcId="{271490CF-4CFF-4D5C-AA65-97B41B07F9DA}" destId="{8ED050C9-319A-4EBE-B0FA-853EFEF570C2}" srcOrd="1" destOrd="0" parTransId="{4E41C021-40E7-46D2-AA72-403DCCAFC9FA}" sibTransId="{0FB65653-3A96-4B71-B336-2AEA971E6C9F}"/>
    <dgm:cxn modelId="{772527AB-C87A-4250-AB0C-BC93CD94456E}" type="presOf" srcId="{8ED050C9-319A-4EBE-B0FA-853EFEF570C2}" destId="{4903ADEF-338C-40F7-9F15-706699164C90}" srcOrd="0" destOrd="0" presId="urn:microsoft.com/office/officeart/2018/2/layout/IconVerticalSolidList"/>
    <dgm:cxn modelId="{D01A34C0-0E40-400B-B536-C77B5A2BF28A}" type="presParOf" srcId="{E8817EBB-C3C9-43C0-9D28-506FE362FADA}" destId="{01D2A38F-FDB9-43B1-8FA0-5350BF0B23E5}" srcOrd="0" destOrd="0" presId="urn:microsoft.com/office/officeart/2018/2/layout/IconVerticalSolidList"/>
    <dgm:cxn modelId="{B7C4BBDE-9FC9-4D45-9328-E1CB89B172B1}" type="presParOf" srcId="{01D2A38F-FDB9-43B1-8FA0-5350BF0B23E5}" destId="{8FD66161-3EEE-4AE3-A6A1-482E8697BE17}" srcOrd="0" destOrd="0" presId="urn:microsoft.com/office/officeart/2018/2/layout/IconVerticalSolidList"/>
    <dgm:cxn modelId="{2A0C2619-3CC4-4D2B-BF10-DD9332099166}" type="presParOf" srcId="{01D2A38F-FDB9-43B1-8FA0-5350BF0B23E5}" destId="{618C11E6-A4C7-4666-A612-2FFB9462DFF6}" srcOrd="1" destOrd="0" presId="urn:microsoft.com/office/officeart/2018/2/layout/IconVerticalSolidList"/>
    <dgm:cxn modelId="{5E8D34E2-785A-46EF-946B-ED290B315430}" type="presParOf" srcId="{01D2A38F-FDB9-43B1-8FA0-5350BF0B23E5}" destId="{745D96C7-7F98-4C01-ACAD-4C86AFE52AFF}" srcOrd="2" destOrd="0" presId="urn:microsoft.com/office/officeart/2018/2/layout/IconVerticalSolidList"/>
    <dgm:cxn modelId="{5CB0BE83-6346-4E8F-85DA-06850D0DF72C}" type="presParOf" srcId="{01D2A38F-FDB9-43B1-8FA0-5350BF0B23E5}" destId="{7248A2F5-D08E-4D66-B020-7269AEC2A63C}" srcOrd="3" destOrd="0" presId="urn:microsoft.com/office/officeart/2018/2/layout/IconVerticalSolidList"/>
    <dgm:cxn modelId="{A87A3D5F-B4CC-4B07-A0C1-68E3026AEBCA}" type="presParOf" srcId="{E8817EBB-C3C9-43C0-9D28-506FE362FADA}" destId="{DF08DCE0-CE40-47DF-9EFA-58116DF0CD3D}" srcOrd="1" destOrd="0" presId="urn:microsoft.com/office/officeart/2018/2/layout/IconVerticalSolidList"/>
    <dgm:cxn modelId="{945F718D-C869-4B40-95FD-EB5381BE6310}" type="presParOf" srcId="{E8817EBB-C3C9-43C0-9D28-506FE362FADA}" destId="{98EEF433-2A8E-402E-8CCD-D3ECD17BBEF9}" srcOrd="2" destOrd="0" presId="urn:microsoft.com/office/officeart/2018/2/layout/IconVerticalSolidList"/>
    <dgm:cxn modelId="{F6621E02-7263-493F-BE72-D8FAC0A4EF6A}" type="presParOf" srcId="{98EEF433-2A8E-402E-8CCD-D3ECD17BBEF9}" destId="{2D626086-A123-4F6E-B467-EF9B70BBF661}" srcOrd="0" destOrd="0" presId="urn:microsoft.com/office/officeart/2018/2/layout/IconVerticalSolidList"/>
    <dgm:cxn modelId="{A3E3AF27-B49B-4D6C-A77C-75587208B65B}" type="presParOf" srcId="{98EEF433-2A8E-402E-8CCD-D3ECD17BBEF9}" destId="{C00BB770-78A4-4EA7-96ED-D80D2CF489F5}" srcOrd="1" destOrd="0" presId="urn:microsoft.com/office/officeart/2018/2/layout/IconVerticalSolidList"/>
    <dgm:cxn modelId="{4DEE7B66-230F-407C-BD57-8F9C1BA25521}" type="presParOf" srcId="{98EEF433-2A8E-402E-8CCD-D3ECD17BBEF9}" destId="{BC1C4A6F-B66F-4749-B5A2-B489AFCEBDD7}" srcOrd="2" destOrd="0" presId="urn:microsoft.com/office/officeart/2018/2/layout/IconVerticalSolidList"/>
    <dgm:cxn modelId="{7370C4F7-751E-4EC6-BA25-4DCB73BDE9CF}" type="presParOf" srcId="{98EEF433-2A8E-402E-8CCD-D3ECD17BBEF9}" destId="{4903ADEF-338C-40F7-9F15-706699164C90}" srcOrd="3" destOrd="0" presId="urn:microsoft.com/office/officeart/2018/2/layout/IconVerticalSolidList"/>
    <dgm:cxn modelId="{412FC90E-F521-42B2-B41E-E771040E7704}" type="presParOf" srcId="{E8817EBB-C3C9-43C0-9D28-506FE362FADA}" destId="{848929B8-9A7A-4B8D-A501-8B8B90160EB6}" srcOrd="3" destOrd="0" presId="urn:microsoft.com/office/officeart/2018/2/layout/IconVerticalSolidList"/>
    <dgm:cxn modelId="{ECCECC17-9BAB-4FDD-ADF9-ED21A9854A07}" type="presParOf" srcId="{E8817EBB-C3C9-43C0-9D28-506FE362FADA}" destId="{332FA47C-0F78-4632-9758-2AB60BF1A631}" srcOrd="4" destOrd="0" presId="urn:microsoft.com/office/officeart/2018/2/layout/IconVerticalSolidList"/>
    <dgm:cxn modelId="{C9907175-2AA1-40D7-8713-23412FC27BC7}" type="presParOf" srcId="{332FA47C-0F78-4632-9758-2AB60BF1A631}" destId="{2F5272A8-F788-4E96-8925-0E6EB9F668FC}" srcOrd="0" destOrd="0" presId="urn:microsoft.com/office/officeart/2018/2/layout/IconVerticalSolidList"/>
    <dgm:cxn modelId="{11FD1C3B-A120-47DC-B797-D8685AA65B60}" type="presParOf" srcId="{332FA47C-0F78-4632-9758-2AB60BF1A631}" destId="{485CB7D1-B339-48BD-83DC-50E49435A06B}" srcOrd="1" destOrd="0" presId="urn:microsoft.com/office/officeart/2018/2/layout/IconVerticalSolidList"/>
    <dgm:cxn modelId="{32017128-205F-4D93-824F-5EC2AC80ECAF}" type="presParOf" srcId="{332FA47C-0F78-4632-9758-2AB60BF1A631}" destId="{82E263A1-EB44-4423-B933-971CAB7269AD}" srcOrd="2" destOrd="0" presId="urn:microsoft.com/office/officeart/2018/2/layout/IconVerticalSolidList"/>
    <dgm:cxn modelId="{DFA70C73-8675-42B3-ABD9-AB3ABE28C205}" type="presParOf" srcId="{332FA47C-0F78-4632-9758-2AB60BF1A631}" destId="{E8B33C0E-BD38-4C36-9AD1-F467304A30A4}" srcOrd="3" destOrd="0" presId="urn:microsoft.com/office/officeart/2018/2/layout/IconVerticalSolidList"/>
    <dgm:cxn modelId="{DDA4D9E3-7670-42DF-807D-2B663B9FC8DD}" type="presParOf" srcId="{E8817EBB-C3C9-43C0-9D28-506FE362FADA}" destId="{E157F109-1C03-4F6A-A417-F39CDAFA1C71}" srcOrd="5" destOrd="0" presId="urn:microsoft.com/office/officeart/2018/2/layout/IconVerticalSolidList"/>
    <dgm:cxn modelId="{2D63D9B4-CC78-4E65-85CD-5D4EE051FA0E}" type="presParOf" srcId="{E8817EBB-C3C9-43C0-9D28-506FE362FADA}" destId="{D7662F8C-945B-4C8B-A60F-6B2B1A32B78A}" srcOrd="6" destOrd="0" presId="urn:microsoft.com/office/officeart/2018/2/layout/IconVerticalSolidList"/>
    <dgm:cxn modelId="{28DD5842-1250-44FD-9CF0-7F547C39B1DE}" type="presParOf" srcId="{D7662F8C-945B-4C8B-A60F-6B2B1A32B78A}" destId="{3ABE5410-E3DC-4418-BD4F-B8BC4CBAB42D}" srcOrd="0" destOrd="0" presId="urn:microsoft.com/office/officeart/2018/2/layout/IconVerticalSolidList"/>
    <dgm:cxn modelId="{36FCC9FC-EB26-4311-B61D-C7A8C0DA5A9B}" type="presParOf" srcId="{D7662F8C-945B-4C8B-A60F-6B2B1A32B78A}" destId="{7E4C04C4-908B-4AFC-9322-907349374601}" srcOrd="1" destOrd="0" presId="urn:microsoft.com/office/officeart/2018/2/layout/IconVerticalSolidList"/>
    <dgm:cxn modelId="{491A78AB-373D-433A-8512-0029FAC2AFF9}" type="presParOf" srcId="{D7662F8C-945B-4C8B-A60F-6B2B1A32B78A}" destId="{E8AA9EC3-8986-46A0-BA7F-796E41C569A3}" srcOrd="2" destOrd="0" presId="urn:microsoft.com/office/officeart/2018/2/layout/IconVerticalSolidList"/>
    <dgm:cxn modelId="{53973D81-7CDE-4E01-9883-31F616B07159}" type="presParOf" srcId="{D7662F8C-945B-4C8B-A60F-6B2B1A32B78A}" destId="{86BAE922-42F6-4482-BA15-732B0F18C6A8}" srcOrd="3" destOrd="0" presId="urn:microsoft.com/office/officeart/2018/2/layout/IconVerticalSolidList"/>
    <dgm:cxn modelId="{FA548F91-7A78-4316-AA62-8C3281FB6D3D}" type="presParOf" srcId="{E8817EBB-C3C9-43C0-9D28-506FE362FADA}" destId="{20B5B559-9955-443D-A0C7-9AA1028C0639}" srcOrd="7" destOrd="0" presId="urn:microsoft.com/office/officeart/2018/2/layout/IconVerticalSolidList"/>
    <dgm:cxn modelId="{A078BBE2-7140-408C-BF53-52E65813AC92}" type="presParOf" srcId="{E8817EBB-C3C9-43C0-9D28-506FE362FADA}" destId="{0655190D-D835-4C59-9833-46EF9608D3D6}" srcOrd="8" destOrd="0" presId="urn:microsoft.com/office/officeart/2018/2/layout/IconVerticalSolidList"/>
    <dgm:cxn modelId="{FEE48026-EFA7-4149-9505-DBC709DDDAA8}" type="presParOf" srcId="{0655190D-D835-4C59-9833-46EF9608D3D6}" destId="{F6188B44-03EE-4A1F-ACCF-7103657509C0}" srcOrd="0" destOrd="0" presId="urn:microsoft.com/office/officeart/2018/2/layout/IconVerticalSolidList"/>
    <dgm:cxn modelId="{4FD9B56F-7D8B-484E-988A-D2E123076399}" type="presParOf" srcId="{0655190D-D835-4C59-9833-46EF9608D3D6}" destId="{2F3C1763-D1F5-4A6A-B5BD-387089F20385}" srcOrd="1" destOrd="0" presId="urn:microsoft.com/office/officeart/2018/2/layout/IconVerticalSolidList"/>
    <dgm:cxn modelId="{19A88CEB-6599-4CFE-AB97-9456391C61A3}" type="presParOf" srcId="{0655190D-D835-4C59-9833-46EF9608D3D6}" destId="{84691B37-468E-479F-9764-FD77117DC824}" srcOrd="2" destOrd="0" presId="urn:microsoft.com/office/officeart/2018/2/layout/IconVerticalSolidList"/>
    <dgm:cxn modelId="{1BC6B363-EC07-4D52-BDD7-079123DBC453}" type="presParOf" srcId="{0655190D-D835-4C59-9833-46EF9608D3D6}" destId="{BA1434BC-F11C-4CA6-8DFC-D4C437A7F0B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66161-3EEE-4AE3-A6A1-482E8697BE17}">
      <dsp:nvSpPr>
        <dsp:cNvPr id="0" name=""/>
        <dsp:cNvSpPr/>
      </dsp:nvSpPr>
      <dsp:spPr>
        <a:xfrm>
          <a:off x="0" y="7138"/>
          <a:ext cx="6570405" cy="8552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8C11E6-A4C7-4666-A612-2FFB9462DFF6}">
      <dsp:nvSpPr>
        <dsp:cNvPr id="0" name=""/>
        <dsp:cNvSpPr/>
      </dsp:nvSpPr>
      <dsp:spPr>
        <a:xfrm>
          <a:off x="258705" y="199564"/>
          <a:ext cx="470832" cy="4703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48A2F5-D08E-4D66-B020-7269AEC2A63C}">
      <dsp:nvSpPr>
        <dsp:cNvPr id="0" name=""/>
        <dsp:cNvSpPr/>
      </dsp:nvSpPr>
      <dsp:spPr>
        <a:xfrm>
          <a:off x="988243" y="7138"/>
          <a:ext cx="5537516" cy="93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997" tIns="98997" rIns="98997" bIns="98997" numCol="1" spcCol="1270" anchor="ctr" anchorCtr="0">
          <a:noAutofit/>
        </a:bodyPr>
        <a:lstStyle/>
        <a:p>
          <a:pPr marL="0" lvl="0" indent="0" algn="l" defTabSz="622300">
            <a:lnSpc>
              <a:spcPct val="90000"/>
            </a:lnSpc>
            <a:spcBef>
              <a:spcPct val="0"/>
            </a:spcBef>
            <a:spcAft>
              <a:spcPct val="35000"/>
            </a:spcAft>
            <a:buNone/>
          </a:pPr>
          <a:r>
            <a:rPr lang="en-IN" sz="1400" kern="1200"/>
            <a:t>There were chances of overflow of guests because of lapse in checking and security.</a:t>
          </a:r>
          <a:endParaRPr lang="en-US" sz="1400" kern="1200"/>
        </a:p>
      </dsp:txBody>
      <dsp:txXfrm>
        <a:off x="988243" y="7138"/>
        <a:ext cx="5537516" cy="935400"/>
      </dsp:txXfrm>
    </dsp:sp>
    <dsp:sp modelId="{2D626086-A123-4F6E-B467-EF9B70BBF661}">
      <dsp:nvSpPr>
        <dsp:cNvPr id="0" name=""/>
        <dsp:cNvSpPr/>
      </dsp:nvSpPr>
      <dsp:spPr>
        <a:xfrm>
          <a:off x="0" y="1176390"/>
          <a:ext cx="6570405" cy="8552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0BB770-78A4-4EA7-96ED-D80D2CF489F5}">
      <dsp:nvSpPr>
        <dsp:cNvPr id="0" name=""/>
        <dsp:cNvSpPr/>
      </dsp:nvSpPr>
      <dsp:spPr>
        <a:xfrm>
          <a:off x="258705" y="1368815"/>
          <a:ext cx="470832" cy="4703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03ADEF-338C-40F7-9F15-706699164C90}">
      <dsp:nvSpPr>
        <dsp:cNvPr id="0" name=""/>
        <dsp:cNvSpPr/>
      </dsp:nvSpPr>
      <dsp:spPr>
        <a:xfrm>
          <a:off x="988243" y="1176390"/>
          <a:ext cx="5537516" cy="93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997" tIns="98997" rIns="98997" bIns="98997" numCol="1" spcCol="1270" anchor="ctr" anchorCtr="0">
          <a:noAutofit/>
        </a:bodyPr>
        <a:lstStyle/>
        <a:p>
          <a:pPr marL="0" lvl="0" indent="0" algn="l" defTabSz="622300">
            <a:lnSpc>
              <a:spcPct val="90000"/>
            </a:lnSpc>
            <a:spcBef>
              <a:spcPct val="0"/>
            </a:spcBef>
            <a:spcAft>
              <a:spcPct val="35000"/>
            </a:spcAft>
            <a:buNone/>
          </a:pPr>
          <a:r>
            <a:rPr lang="en-IN" sz="1400" kern="1200"/>
            <a:t>This would have in-turn lead to more costs, not only because more material would be required at the food stalls, but it might even have led to inconveniences in the party crowd.</a:t>
          </a:r>
          <a:endParaRPr lang="en-US" sz="1400" kern="1200"/>
        </a:p>
      </dsp:txBody>
      <dsp:txXfrm>
        <a:off x="988243" y="1176390"/>
        <a:ext cx="5537516" cy="935400"/>
      </dsp:txXfrm>
    </dsp:sp>
    <dsp:sp modelId="{2F5272A8-F788-4E96-8925-0E6EB9F668FC}">
      <dsp:nvSpPr>
        <dsp:cNvPr id="0" name=""/>
        <dsp:cNvSpPr/>
      </dsp:nvSpPr>
      <dsp:spPr>
        <a:xfrm>
          <a:off x="0" y="2345641"/>
          <a:ext cx="6570405" cy="8552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CB7D1-B339-48BD-83DC-50E49435A06B}">
      <dsp:nvSpPr>
        <dsp:cNvPr id="0" name=""/>
        <dsp:cNvSpPr/>
      </dsp:nvSpPr>
      <dsp:spPr>
        <a:xfrm>
          <a:off x="258705" y="2538066"/>
          <a:ext cx="470832" cy="4703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B33C0E-BD38-4C36-9AD1-F467304A30A4}">
      <dsp:nvSpPr>
        <dsp:cNvPr id="0" name=""/>
        <dsp:cNvSpPr/>
      </dsp:nvSpPr>
      <dsp:spPr>
        <a:xfrm>
          <a:off x="988243" y="2345641"/>
          <a:ext cx="5537516" cy="93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997" tIns="98997" rIns="98997" bIns="98997" numCol="1" spcCol="1270" anchor="ctr" anchorCtr="0">
          <a:noAutofit/>
        </a:bodyPr>
        <a:lstStyle/>
        <a:p>
          <a:pPr marL="0" lvl="0" indent="0" algn="l" defTabSz="622300">
            <a:lnSpc>
              <a:spcPct val="90000"/>
            </a:lnSpc>
            <a:spcBef>
              <a:spcPct val="0"/>
            </a:spcBef>
            <a:spcAft>
              <a:spcPct val="35000"/>
            </a:spcAft>
            <a:buNone/>
          </a:pPr>
          <a:r>
            <a:rPr lang="en-IN" sz="1400" kern="1200"/>
            <a:t>There were chances of COVID-exposure in the party in the case of guests not following correct COVID protocol and measures.</a:t>
          </a:r>
          <a:endParaRPr lang="en-US" sz="1400" kern="1200"/>
        </a:p>
      </dsp:txBody>
      <dsp:txXfrm>
        <a:off x="988243" y="2345641"/>
        <a:ext cx="5537516" cy="935400"/>
      </dsp:txXfrm>
    </dsp:sp>
    <dsp:sp modelId="{3ABE5410-E3DC-4418-BD4F-B8BC4CBAB42D}">
      <dsp:nvSpPr>
        <dsp:cNvPr id="0" name=""/>
        <dsp:cNvSpPr/>
      </dsp:nvSpPr>
      <dsp:spPr>
        <a:xfrm>
          <a:off x="0" y="3514892"/>
          <a:ext cx="6570405" cy="8552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4C04C4-908B-4AFC-9322-907349374601}">
      <dsp:nvSpPr>
        <dsp:cNvPr id="0" name=""/>
        <dsp:cNvSpPr/>
      </dsp:nvSpPr>
      <dsp:spPr>
        <a:xfrm>
          <a:off x="258705" y="3707317"/>
          <a:ext cx="470832" cy="4703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BAE922-42F6-4482-BA15-732B0F18C6A8}">
      <dsp:nvSpPr>
        <dsp:cNvPr id="0" name=""/>
        <dsp:cNvSpPr/>
      </dsp:nvSpPr>
      <dsp:spPr>
        <a:xfrm>
          <a:off x="988243" y="3514892"/>
          <a:ext cx="5537516" cy="93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997" tIns="98997" rIns="98997" bIns="98997" numCol="1" spcCol="1270" anchor="ctr" anchorCtr="0">
          <a:noAutofit/>
        </a:bodyPr>
        <a:lstStyle/>
        <a:p>
          <a:pPr marL="0" lvl="0" indent="0" algn="l" defTabSz="622300">
            <a:lnSpc>
              <a:spcPct val="90000"/>
            </a:lnSpc>
            <a:spcBef>
              <a:spcPct val="0"/>
            </a:spcBef>
            <a:spcAft>
              <a:spcPct val="35000"/>
            </a:spcAft>
            <a:buNone/>
          </a:pPr>
          <a:r>
            <a:rPr lang="en-IN" sz="1400" kern="1200" dirty="0"/>
            <a:t>The Entertainment , Food &amp; Drinks teams might have turned up late because of any number of reasons.</a:t>
          </a:r>
          <a:endParaRPr lang="en-US" sz="1400" kern="1200" dirty="0"/>
        </a:p>
      </dsp:txBody>
      <dsp:txXfrm>
        <a:off x="988243" y="3514892"/>
        <a:ext cx="5537516" cy="935400"/>
      </dsp:txXfrm>
    </dsp:sp>
    <dsp:sp modelId="{F6188B44-03EE-4A1F-ACCF-7103657509C0}">
      <dsp:nvSpPr>
        <dsp:cNvPr id="0" name=""/>
        <dsp:cNvSpPr/>
      </dsp:nvSpPr>
      <dsp:spPr>
        <a:xfrm>
          <a:off x="0" y="4684143"/>
          <a:ext cx="6570405" cy="8552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C1763-D1F5-4A6A-B5BD-387089F20385}">
      <dsp:nvSpPr>
        <dsp:cNvPr id="0" name=""/>
        <dsp:cNvSpPr/>
      </dsp:nvSpPr>
      <dsp:spPr>
        <a:xfrm>
          <a:off x="258958" y="4876568"/>
          <a:ext cx="470832" cy="4703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1434BC-F11C-4CA6-8DFC-D4C437A7F0B8}">
      <dsp:nvSpPr>
        <dsp:cNvPr id="0" name=""/>
        <dsp:cNvSpPr/>
      </dsp:nvSpPr>
      <dsp:spPr>
        <a:xfrm>
          <a:off x="988748" y="4684143"/>
          <a:ext cx="5488961" cy="93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997" tIns="98997" rIns="98997" bIns="98997" numCol="1" spcCol="1270" anchor="ctr" anchorCtr="0">
          <a:noAutofit/>
        </a:bodyPr>
        <a:lstStyle/>
        <a:p>
          <a:pPr marL="0" lvl="0" indent="0" algn="l" defTabSz="622300">
            <a:lnSpc>
              <a:spcPct val="90000"/>
            </a:lnSpc>
            <a:spcBef>
              <a:spcPct val="0"/>
            </a:spcBef>
            <a:spcAft>
              <a:spcPct val="35000"/>
            </a:spcAft>
            <a:buNone/>
          </a:pPr>
          <a:r>
            <a:rPr lang="en-IN" sz="1400" kern="1200" dirty="0"/>
            <a:t>There were chances of many guests not showing up even though they had paid for the event because of not waking up on time or other reasons. This would have led to wastage of food and money.</a:t>
          </a:r>
        </a:p>
      </dsp:txBody>
      <dsp:txXfrm>
        <a:off x="988748" y="4684143"/>
        <a:ext cx="5488961" cy="9354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19.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19.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18.png"/></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18.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68862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695941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296C0-E86F-452D-8CFF-795EF4615A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51A009-9E02-4BF2-8E34-611FDC053C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93ED5A-7FB4-4F64-829E-A80EFE9E5679}"/>
              </a:ext>
            </a:extLst>
          </p:cNvPr>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a:extLst>
              <a:ext uri="{FF2B5EF4-FFF2-40B4-BE49-F238E27FC236}">
                <a16:creationId xmlns:a16="http://schemas.microsoft.com/office/drawing/2014/main" id="{4E885CB0-E449-4648-9BF1-A629A3BB4D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18FBC-E170-43B9-B24A-22D49CE6BD6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277990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186768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36096426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293689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21647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1788255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176878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5584D-7D79-4248-9986-4CA35242F944}"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6240714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075310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35562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473903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9553721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9590046-DA73-4BBF-84B5-C08E6F75191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93928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473034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590046-DA73-4BBF-84B5-C08E6F75191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7934691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960312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111252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162157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630634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244898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06086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7765169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349955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2983156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343803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485584D-7D79-4248-9986-4CA35242F944}"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797568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0280571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845829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795651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489977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557861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23621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652294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186010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601303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758588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3267268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296C0-E86F-452D-8CFF-795EF4615A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51A009-9E02-4BF2-8E34-611FDC053C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93ED5A-7FB4-4F64-829E-A80EFE9E5679}"/>
              </a:ext>
            </a:extLst>
          </p:cNvPr>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a:extLst>
              <a:ext uri="{FF2B5EF4-FFF2-40B4-BE49-F238E27FC236}">
                <a16:creationId xmlns:a16="http://schemas.microsoft.com/office/drawing/2014/main" id="{4E885CB0-E449-4648-9BF1-A629A3BB4D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18FBC-E170-43B9-B24A-22D49CE6BD6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6350066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9590046-DA73-4BBF-84B5-C08E6F75191A}" type="slidenum">
              <a:rPr lang="en-US" smtClean="0"/>
              <a:t>‹#›</a:t>
            </a:fld>
            <a:endParaRPr lang="en-US"/>
          </a:p>
        </p:txBody>
      </p:sp>
    </p:spTree>
    <p:extLst>
      <p:ext uri="{BB962C8B-B14F-4D97-AF65-F5344CB8AC3E}">
        <p14:creationId xmlns:p14="http://schemas.microsoft.com/office/powerpoint/2010/main" val="1329429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9745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9590046-DA73-4BBF-84B5-C08E6F75191A}" type="slidenum">
              <a:rPr lang="en-US" smtClean="0"/>
              <a:t>‹#›</a:t>
            </a:fld>
            <a:endParaRPr lang="en-US"/>
          </a:p>
        </p:txBody>
      </p:sp>
    </p:spTree>
    <p:extLst>
      <p:ext uri="{BB962C8B-B14F-4D97-AF65-F5344CB8AC3E}">
        <p14:creationId xmlns:p14="http://schemas.microsoft.com/office/powerpoint/2010/main" val="52305951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0556284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324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5089013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3206761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5584D-7D79-4248-9986-4CA35242F944}"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957452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8660768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7523349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129924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28540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28175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37403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66044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21535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424561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49192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958026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64887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079576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96740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463884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784437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508504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60261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72634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24349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68781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67949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83557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024408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717384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307817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833515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3708111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021324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33011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58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10469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904885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5584D-7D79-4248-9986-4CA35242F944}"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345305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79399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613964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112332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541166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415708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319703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55179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78894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977465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043081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875326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191719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289399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165705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279531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324934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660912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5584D-7D79-4248-9986-4CA35242F944}"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305727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57201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475092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530348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468429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897897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C485584D-7D79-4248-9986-4CA35242F944}"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99507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159737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072932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4209723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626831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18333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9312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5584D-7D79-4248-9986-4CA35242F944}"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951601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185737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635850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5584D-7D79-4248-9986-4CA35242F944}"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984861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338305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361921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757798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300960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9590046-DA73-4BBF-84B5-C08E6F75191A}"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338836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573990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82072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811651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204640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966872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937824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19590046-DA73-4BBF-84B5-C08E6F75191A}"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409004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239807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882206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575284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3976689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187641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5584D-7D79-4248-9986-4CA35242F944}"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587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765350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3211683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191617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16656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765503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41622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931374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047723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85584D-7D79-4248-9986-4CA35242F944}"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71141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113630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82440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5.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8.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4.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image" Target="../media/image10.png"/><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image" Target="../media/image14.jp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theme" Target="../theme/theme6.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theme" Target="../theme/theme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image" Target="../media/image8.png"/><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theme" Target="../theme/theme8.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image" Target="../media/image18.pn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9.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image" Target="../media/image19.png"/><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485584D-7D79-4248-9986-4CA35242F944}" type="datetimeFigureOut">
              <a:rPr lang="en-US" smtClean="0"/>
              <a:t>4/15/2022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1682679748"/>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485584D-7D79-4248-9986-4CA35242F944}" type="datetimeFigureOut">
              <a:rPr lang="en-US" smtClean="0"/>
              <a:t>4/15/2022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1707854562"/>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485584D-7D79-4248-9986-4CA35242F944}" type="datetimeFigureOut">
              <a:rPr lang="en-US" smtClean="0"/>
              <a:t>4/15/2022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2316452407"/>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C485584D-7D79-4248-9986-4CA35242F944}" type="datetimeFigureOut">
              <a:rPr lang="en-US" smtClean="0"/>
              <a:t>4/15/2022</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1367829320"/>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485584D-7D79-4248-9986-4CA35242F944}" type="datetimeFigureOut">
              <a:rPr lang="en-US" smtClean="0"/>
              <a:t>4/15/2022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1466672570"/>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485584D-7D79-4248-9986-4CA35242F944}" type="datetimeFigureOut">
              <a:rPr lang="en-US" smtClean="0"/>
              <a:t>4/15/2022</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2897338408"/>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485584D-7D79-4248-9986-4CA35242F944}" type="datetimeFigureOut">
              <a:rPr lang="en-US" smtClean="0"/>
              <a:t>4/15/2022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208895821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485584D-7D79-4248-9986-4CA35242F944}" type="datetimeFigureOut">
              <a:rPr lang="en-US" smtClean="0"/>
              <a:t>4/15/2022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294947442"/>
      </p:ext>
    </p:extLst>
  </p:cSld>
  <p:clrMap bg1="dk1" tx1="lt1" bg2="dk2" tx2="lt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485584D-7D79-4248-9986-4CA35242F944}" type="datetimeFigureOut">
              <a:rPr lang="en-US" smtClean="0"/>
              <a:t>4/15/2022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2825750257"/>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5.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00.xml"/><Relationship Id="rId4" Type="http://schemas.openxmlformats.org/officeDocument/2006/relationships/image" Target="../media/image26.emf"/></Relationships>
</file>

<file path=ppt/slides/_rels/slide1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6.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image" Target="../media/image10.png"/><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135.xml"/><Relationship Id="rId5" Type="http://schemas.openxmlformats.org/officeDocument/2006/relationships/image" Target="../media/image18.pn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9.jpe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Umbrellas in the beach">
            <a:extLst>
              <a:ext uri="{FF2B5EF4-FFF2-40B4-BE49-F238E27FC236}">
                <a16:creationId xmlns:a16="http://schemas.microsoft.com/office/drawing/2014/main" id="{D90B9344-4080-FD83-F5CE-7EAFA643D15E}"/>
              </a:ext>
            </a:extLst>
          </p:cNvPr>
          <p:cNvPicPr>
            <a:picLocks noChangeAspect="1"/>
          </p:cNvPicPr>
          <p:nvPr/>
        </p:nvPicPr>
        <p:blipFill rotWithShape="1">
          <a:blip r:embed="rId2"/>
          <a:srcRect t="15730"/>
          <a:stretch/>
        </p:blipFill>
        <p:spPr>
          <a:xfrm>
            <a:off x="20" y="0"/>
            <a:ext cx="12191980" cy="6857989"/>
          </a:xfrm>
          <a:prstGeom prst="rect">
            <a:avLst/>
          </a:prstGeom>
        </p:spPr>
      </p:pic>
      <p:sp>
        <p:nvSpPr>
          <p:cNvPr id="2" name="Title 1">
            <a:extLst>
              <a:ext uri="{FF2B5EF4-FFF2-40B4-BE49-F238E27FC236}">
                <a16:creationId xmlns:a16="http://schemas.microsoft.com/office/drawing/2014/main" id="{83A2CF17-4914-4EA9-AE42-33D769535291}"/>
              </a:ext>
            </a:extLst>
          </p:cNvPr>
          <p:cNvSpPr>
            <a:spLocks noGrp="1"/>
          </p:cNvSpPr>
          <p:nvPr>
            <p:ph type="ctrTitle"/>
          </p:nvPr>
        </p:nvSpPr>
        <p:spPr>
          <a:xfrm>
            <a:off x="74645" y="251927"/>
            <a:ext cx="5844519" cy="1550912"/>
          </a:xfrm>
        </p:spPr>
        <p:txBody>
          <a:bodyPr>
            <a:normAutofit/>
          </a:bodyPr>
          <a:lstStyle/>
          <a:p>
            <a:r>
              <a:rPr lang="en-IN" sz="7200" dirty="0">
                <a:solidFill>
                  <a:schemeClr val="bg1"/>
                </a:solidFill>
              </a:rPr>
              <a:t>Spring Festival</a:t>
            </a:r>
          </a:p>
        </p:txBody>
      </p:sp>
      <p:sp>
        <p:nvSpPr>
          <p:cNvPr id="3" name="Subtitle 2">
            <a:extLst>
              <a:ext uri="{FF2B5EF4-FFF2-40B4-BE49-F238E27FC236}">
                <a16:creationId xmlns:a16="http://schemas.microsoft.com/office/drawing/2014/main" id="{F9316C49-3FFD-4F65-89F6-CCA20680C0AF}"/>
              </a:ext>
            </a:extLst>
          </p:cNvPr>
          <p:cNvSpPr>
            <a:spLocks noGrp="1"/>
          </p:cNvSpPr>
          <p:nvPr>
            <p:ph type="subTitle" idx="1"/>
          </p:nvPr>
        </p:nvSpPr>
        <p:spPr>
          <a:xfrm>
            <a:off x="6253944" y="128600"/>
            <a:ext cx="4283661" cy="2381336"/>
          </a:xfrm>
        </p:spPr>
        <p:txBody>
          <a:bodyPr>
            <a:normAutofit fontScale="92500" lnSpcReduction="10000"/>
          </a:bodyPr>
          <a:lstStyle/>
          <a:p>
            <a:pPr algn="l"/>
            <a:r>
              <a:rPr lang="en-IN" sz="2600" dirty="0">
                <a:solidFill>
                  <a:schemeClr val="bg1"/>
                </a:solidFill>
              </a:rPr>
              <a:t>By Party Animal Co.</a:t>
            </a:r>
          </a:p>
          <a:p>
            <a:pPr algn="l"/>
            <a:r>
              <a:rPr lang="en-IN" dirty="0">
                <a:solidFill>
                  <a:schemeClr val="bg1"/>
                </a:solidFill>
              </a:rPr>
              <a:t>Aashutosh Sehgal – 0780170</a:t>
            </a:r>
          </a:p>
          <a:p>
            <a:pPr algn="l"/>
            <a:r>
              <a:rPr lang="en-IN" dirty="0">
                <a:solidFill>
                  <a:schemeClr val="bg1"/>
                </a:solidFill>
              </a:rPr>
              <a:t>Devashish Patel – 0781214</a:t>
            </a:r>
          </a:p>
          <a:p>
            <a:pPr algn="l"/>
            <a:r>
              <a:rPr lang="en-IN" dirty="0">
                <a:solidFill>
                  <a:schemeClr val="bg1"/>
                </a:solidFill>
              </a:rPr>
              <a:t>Heta Desai – 0783609</a:t>
            </a:r>
          </a:p>
          <a:p>
            <a:pPr algn="l"/>
            <a:r>
              <a:rPr lang="en-IN" dirty="0">
                <a:solidFill>
                  <a:schemeClr val="bg1"/>
                </a:solidFill>
              </a:rPr>
              <a:t>Rakesh Singh – 0775942</a:t>
            </a:r>
          </a:p>
          <a:p>
            <a:pPr algn="l"/>
            <a:r>
              <a:rPr lang="en-IN" dirty="0">
                <a:solidFill>
                  <a:schemeClr val="bg1"/>
                </a:solidFill>
              </a:rPr>
              <a:t>Rohit Rohit - 0773987</a:t>
            </a:r>
          </a:p>
        </p:txBody>
      </p:sp>
    </p:spTree>
    <p:extLst>
      <p:ext uri="{BB962C8B-B14F-4D97-AF65-F5344CB8AC3E}">
        <p14:creationId xmlns:p14="http://schemas.microsoft.com/office/powerpoint/2010/main" val="394443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6"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0"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2"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3878B8-2D3B-4D84-84C5-E509785582CA}"/>
              </a:ext>
            </a:extLst>
          </p:cNvPr>
          <p:cNvSpPr>
            <a:spLocks noGrp="1"/>
          </p:cNvSpPr>
          <p:nvPr>
            <p:ph type="title"/>
          </p:nvPr>
        </p:nvSpPr>
        <p:spPr>
          <a:xfrm>
            <a:off x="524065" y="569623"/>
            <a:ext cx="3942691" cy="2028845"/>
          </a:xfrm>
          <a:prstGeom prst="ellipse">
            <a:avLst/>
          </a:prstGeom>
        </p:spPr>
        <p:txBody>
          <a:bodyPr vert="horz" lIns="91440" tIns="45720" rIns="91440" bIns="45720" rtlCol="0" anchor="b">
            <a:normAutofit fontScale="90000"/>
          </a:bodyPr>
          <a:lstStyle/>
          <a:p>
            <a:pPr algn="r"/>
            <a:r>
              <a:rPr lang="en-US" sz="5000"/>
              <a:t>Project Budget &amp; Cost</a:t>
            </a:r>
            <a:endParaRPr lang="en-US" sz="5000" dirty="0"/>
          </a:p>
        </p:txBody>
      </p:sp>
      <p:sp>
        <p:nvSpPr>
          <p:cNvPr id="26" name="Rectangle 25">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50035012-000A-467B-BC52-68280C96AF73}"/>
              </a:ext>
            </a:extLst>
          </p:cNvPr>
          <p:cNvSpPr txBox="1"/>
          <p:nvPr/>
        </p:nvSpPr>
        <p:spPr>
          <a:xfrm>
            <a:off x="233265" y="2491273"/>
            <a:ext cx="4599992"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masis MT Pro" panose="02040504050005020304" pitchFamily="18" charset="0"/>
              </a:rPr>
              <a:t>Estimated Budget for the Project was 170000$. </a:t>
            </a:r>
          </a:p>
          <a:p>
            <a:endParaRPr lang="en-US" dirty="0">
              <a:latin typeface="Amasis MT Pro" panose="02040504050005020304" pitchFamily="18" charset="0"/>
            </a:endParaRPr>
          </a:p>
          <a:p>
            <a:pPr marL="285750" indent="-285750">
              <a:buFont typeface="Arial" panose="020B0604020202020204" pitchFamily="34" charset="0"/>
              <a:buChar char="•"/>
            </a:pPr>
            <a:r>
              <a:rPr lang="en-US" dirty="0">
                <a:latin typeface="Amasis MT Pro" panose="02040504050005020304" pitchFamily="18" charset="0"/>
              </a:rPr>
              <a:t>Cost Variance is 2500$ which is still under budget.</a:t>
            </a:r>
          </a:p>
          <a:p>
            <a:pPr marL="285750" indent="-285750">
              <a:buFont typeface="Arial" panose="020B0604020202020204" pitchFamily="34" charset="0"/>
              <a:buChar char="•"/>
            </a:pPr>
            <a:endParaRPr lang="en-US" dirty="0">
              <a:latin typeface="Amasis MT Pro" panose="02040504050005020304" pitchFamily="18" charset="0"/>
            </a:endParaRPr>
          </a:p>
          <a:p>
            <a:pPr marL="285750" indent="-285750">
              <a:buFont typeface="Arial" panose="020B0604020202020204" pitchFamily="34" charset="0"/>
              <a:buChar char="•"/>
            </a:pPr>
            <a:r>
              <a:rPr lang="en-IN" dirty="0">
                <a:latin typeface="Amasis MT Pro" panose="02040504050005020304" pitchFamily="18" charset="0"/>
              </a:rPr>
              <a:t>The Balance remaining after all the expenditure is 9000$.</a:t>
            </a:r>
          </a:p>
        </p:txBody>
      </p:sp>
      <p:pic>
        <p:nvPicPr>
          <p:cNvPr id="30" name="Picture 29">
            <a:extLst>
              <a:ext uri="{FF2B5EF4-FFF2-40B4-BE49-F238E27FC236}">
                <a16:creationId xmlns:a16="http://schemas.microsoft.com/office/drawing/2014/main" id="{8CD7E73B-333A-48FD-A0D6-E1E59D594F80}"/>
              </a:ext>
            </a:extLst>
          </p:cNvPr>
          <p:cNvPicPr>
            <a:picLocks noChangeAspect="1"/>
          </p:cNvPicPr>
          <p:nvPr/>
        </p:nvPicPr>
        <p:blipFill>
          <a:blip r:embed="rId4"/>
          <a:stretch>
            <a:fillRect/>
          </a:stretch>
        </p:blipFill>
        <p:spPr>
          <a:xfrm>
            <a:off x="5038553" y="269875"/>
            <a:ext cx="6438099" cy="5458877"/>
          </a:xfrm>
          <a:prstGeom prst="rect">
            <a:avLst/>
          </a:prstGeom>
        </p:spPr>
      </p:pic>
    </p:spTree>
    <p:extLst>
      <p:ext uri="{BB962C8B-B14F-4D97-AF65-F5344CB8AC3E}">
        <p14:creationId xmlns:p14="http://schemas.microsoft.com/office/powerpoint/2010/main" val="2182768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09CB-555F-4244-B3B5-1D3DB0FDBF8C}"/>
              </a:ext>
            </a:extLst>
          </p:cNvPr>
          <p:cNvSpPr>
            <a:spLocks noGrp="1"/>
          </p:cNvSpPr>
          <p:nvPr>
            <p:ph type="title"/>
          </p:nvPr>
        </p:nvSpPr>
        <p:spPr>
          <a:xfrm>
            <a:off x="138403" y="233267"/>
            <a:ext cx="10515600" cy="979714"/>
          </a:xfrm>
        </p:spPr>
        <p:txBody>
          <a:bodyPr>
            <a:normAutofit/>
          </a:bodyPr>
          <a:lstStyle/>
          <a:p>
            <a:r>
              <a:rPr lang="en-US" sz="4000" dirty="0"/>
              <a:t>Stakeholders</a:t>
            </a:r>
            <a:endParaRPr lang="en-IN" sz="4000" dirty="0"/>
          </a:p>
        </p:txBody>
      </p:sp>
      <p:pic>
        <p:nvPicPr>
          <p:cNvPr id="8" name="Picture 7">
            <a:extLst>
              <a:ext uri="{FF2B5EF4-FFF2-40B4-BE49-F238E27FC236}">
                <a16:creationId xmlns:a16="http://schemas.microsoft.com/office/drawing/2014/main" id="{D3F710AE-1C66-4358-8B2F-76A0D00C5279}"/>
              </a:ext>
            </a:extLst>
          </p:cNvPr>
          <p:cNvPicPr>
            <a:picLocks noChangeAspect="1"/>
          </p:cNvPicPr>
          <p:nvPr/>
        </p:nvPicPr>
        <p:blipFill>
          <a:blip r:embed="rId2"/>
          <a:stretch>
            <a:fillRect/>
          </a:stretch>
        </p:blipFill>
        <p:spPr>
          <a:xfrm>
            <a:off x="138403" y="2210954"/>
            <a:ext cx="11894828" cy="3933145"/>
          </a:xfrm>
          <a:prstGeom prst="rect">
            <a:avLst/>
          </a:prstGeom>
        </p:spPr>
      </p:pic>
      <p:sp>
        <p:nvSpPr>
          <p:cNvPr id="9" name="TextBox 8">
            <a:extLst>
              <a:ext uri="{FF2B5EF4-FFF2-40B4-BE49-F238E27FC236}">
                <a16:creationId xmlns:a16="http://schemas.microsoft.com/office/drawing/2014/main" id="{E525BF6E-05C6-436B-BE42-56335B311A11}"/>
              </a:ext>
            </a:extLst>
          </p:cNvPr>
          <p:cNvSpPr txBox="1"/>
          <p:nvPr/>
        </p:nvSpPr>
        <p:spPr>
          <a:xfrm>
            <a:off x="138403" y="1054360"/>
            <a:ext cx="11663265"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stakeholders of our project are shown below.</a:t>
            </a:r>
          </a:p>
          <a:p>
            <a:pPr marL="285750" indent="-285750">
              <a:buFont typeface="Arial" panose="020B0604020202020204" pitchFamily="34" charset="0"/>
              <a:buChar char="•"/>
            </a:pPr>
            <a:r>
              <a:rPr lang="en-US" dirty="0"/>
              <a:t>The key stakeholders of our project are the sponsors and the project managers.</a:t>
            </a:r>
          </a:p>
          <a:p>
            <a:pPr marL="285750" indent="-285750">
              <a:buFont typeface="Arial" panose="020B0604020202020204" pitchFamily="34" charset="0"/>
              <a:buChar char="•"/>
            </a:pPr>
            <a:r>
              <a:rPr lang="en-US" dirty="0"/>
              <a:t>The food, drinks, venue and security partners also played a crucial role in the success of the event.</a:t>
            </a:r>
            <a:endParaRPr lang="en-IN" dirty="0"/>
          </a:p>
        </p:txBody>
      </p:sp>
    </p:spTree>
    <p:extLst>
      <p:ext uri="{BB962C8B-B14F-4D97-AF65-F5344CB8AC3E}">
        <p14:creationId xmlns:p14="http://schemas.microsoft.com/office/powerpoint/2010/main" val="2565470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9A9A8D1D-8067-4D24-9446-65FB49E0AE50}"/>
              </a:ext>
            </a:extLst>
          </p:cNvPr>
          <p:cNvSpPr>
            <a:spLocks noGrp="1"/>
          </p:cNvSpPr>
          <p:nvPr>
            <p:ph type="title"/>
          </p:nvPr>
        </p:nvSpPr>
        <p:spPr>
          <a:xfrm>
            <a:off x="685800" y="1066163"/>
            <a:ext cx="3306744" cy="5148371"/>
          </a:xfrm>
        </p:spPr>
        <p:txBody>
          <a:bodyPr>
            <a:normAutofit/>
          </a:bodyPr>
          <a:lstStyle/>
          <a:p>
            <a:r>
              <a:rPr lang="en-IN" dirty="0">
                <a:solidFill>
                  <a:schemeClr val="bg1"/>
                </a:solidFill>
              </a:rPr>
              <a:t>Project Risks Involved</a:t>
            </a:r>
          </a:p>
        </p:txBody>
      </p:sp>
      <p:graphicFrame>
        <p:nvGraphicFramePr>
          <p:cNvPr id="5" name="Content Placeholder 2">
            <a:extLst>
              <a:ext uri="{FF2B5EF4-FFF2-40B4-BE49-F238E27FC236}">
                <a16:creationId xmlns:a16="http://schemas.microsoft.com/office/drawing/2014/main" id="{A227903C-CB49-288C-529C-3792FADF6B2C}"/>
              </a:ext>
            </a:extLst>
          </p:cNvPr>
          <p:cNvGraphicFramePr>
            <a:graphicFrameLocks noGrp="1"/>
          </p:cNvGraphicFramePr>
          <p:nvPr>
            <p:ph idx="1"/>
            <p:extLst>
              <p:ext uri="{D42A27DB-BD31-4B8C-83A1-F6EECF244321}">
                <p14:modId xmlns:p14="http://schemas.microsoft.com/office/powerpoint/2010/main" val="2375777962"/>
              </p:ext>
            </p:extLst>
          </p:nvPr>
        </p:nvGraphicFramePr>
        <p:xfrm>
          <a:off x="5155138" y="587851"/>
          <a:ext cx="6570406" cy="5626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descr="Services Security icon PNG and SVG Vector Free Download">
            <a:extLst>
              <a:ext uri="{FF2B5EF4-FFF2-40B4-BE49-F238E27FC236}">
                <a16:creationId xmlns:a16="http://schemas.microsoft.com/office/drawing/2014/main" id="{3F48DDA9-B9E4-4151-98B7-7E65B2D018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0470" y="745390"/>
            <a:ext cx="650177" cy="641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399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2162F0F-A9B7-409A-AD12-ADD441861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6697" r="55278"/>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AA4C3B08-7AA1-4ED8-8D50-2144B9780EF5}"/>
              </a:ext>
            </a:extLst>
          </p:cNvPr>
          <p:cNvSpPr>
            <a:spLocks noGrp="1"/>
          </p:cNvSpPr>
          <p:nvPr>
            <p:ph type="title"/>
          </p:nvPr>
        </p:nvSpPr>
        <p:spPr>
          <a:xfrm>
            <a:off x="643466" y="804334"/>
            <a:ext cx="3471333" cy="5249333"/>
          </a:xfrm>
        </p:spPr>
        <p:txBody>
          <a:bodyPr>
            <a:normAutofit/>
          </a:bodyPr>
          <a:lstStyle/>
          <a:p>
            <a:r>
              <a:rPr lang="en-US">
                <a:solidFill>
                  <a:srgbClr val="FFFFFF"/>
                </a:solidFill>
              </a:rPr>
              <a:t>Project Risks Contd.</a:t>
            </a:r>
            <a:endParaRPr lang="en-IN">
              <a:solidFill>
                <a:srgbClr val="FFFFFF"/>
              </a:solidFill>
            </a:endParaRPr>
          </a:p>
        </p:txBody>
      </p:sp>
      <p:sp>
        <p:nvSpPr>
          <p:cNvPr id="17" name="Content Placeholder 2">
            <a:extLst>
              <a:ext uri="{FF2B5EF4-FFF2-40B4-BE49-F238E27FC236}">
                <a16:creationId xmlns:a16="http://schemas.microsoft.com/office/drawing/2014/main" id="{7EA67120-4C87-4056-9BB8-CD02634825E4}"/>
              </a:ext>
            </a:extLst>
          </p:cNvPr>
          <p:cNvSpPr>
            <a:spLocks noGrp="1"/>
          </p:cNvSpPr>
          <p:nvPr>
            <p:ph idx="1"/>
          </p:nvPr>
        </p:nvSpPr>
        <p:spPr>
          <a:xfrm>
            <a:off x="5234722" y="804334"/>
            <a:ext cx="6736454" cy="5249333"/>
          </a:xfrm>
        </p:spPr>
        <p:txBody>
          <a:bodyPr anchor="ctr">
            <a:normAutofit/>
          </a:bodyPr>
          <a:lstStyle/>
          <a:p>
            <a:r>
              <a:rPr lang="en-US" dirty="0">
                <a:solidFill>
                  <a:schemeClr val="tx2"/>
                </a:solidFill>
              </a:rPr>
              <a:t>Influence of Stakeholders: It is often said too many cooks spoil the pudding. This could have been the case if the project managers and the project sponsor had underestimated the influence of the stakeholders.</a:t>
            </a:r>
          </a:p>
          <a:p>
            <a:r>
              <a:rPr lang="en-US" dirty="0">
                <a:solidFill>
                  <a:schemeClr val="tx2"/>
                </a:solidFill>
              </a:rPr>
              <a:t>Inaccurate Time Management: The initial plan could have turned out to be insufficient in terms of the time required to finish the necessary tasks. This could have led to delay in the plans and maybe even risk postponing the event which would be disastrous in terms of customer satisfaction and also with the budget going over the specified value.</a:t>
            </a:r>
            <a:endParaRPr lang="en-IN" dirty="0">
              <a:solidFill>
                <a:schemeClr val="tx2"/>
              </a:solidFill>
            </a:endParaRPr>
          </a:p>
        </p:txBody>
      </p:sp>
    </p:spTree>
    <p:extLst>
      <p:ext uri="{BB962C8B-B14F-4D97-AF65-F5344CB8AC3E}">
        <p14:creationId xmlns:p14="http://schemas.microsoft.com/office/powerpoint/2010/main" val="90273234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66E0-3470-47EE-9F44-ED47B4BA11F1}"/>
              </a:ext>
            </a:extLst>
          </p:cNvPr>
          <p:cNvSpPr>
            <a:spLocks noGrp="1"/>
          </p:cNvSpPr>
          <p:nvPr>
            <p:ph type="title"/>
          </p:nvPr>
        </p:nvSpPr>
        <p:spPr>
          <a:xfrm>
            <a:off x="325016" y="94537"/>
            <a:ext cx="10515600" cy="483961"/>
          </a:xfrm>
        </p:spPr>
        <p:txBody>
          <a:bodyPr>
            <a:normAutofit fontScale="90000"/>
          </a:bodyPr>
          <a:lstStyle/>
          <a:p>
            <a:r>
              <a:rPr lang="en-IN"/>
              <a:t>Communication Plan</a:t>
            </a:r>
            <a:endParaRPr lang="en-IN" dirty="0"/>
          </a:p>
        </p:txBody>
      </p:sp>
      <p:pic>
        <p:nvPicPr>
          <p:cNvPr id="6" name="Picture 5">
            <a:extLst>
              <a:ext uri="{FF2B5EF4-FFF2-40B4-BE49-F238E27FC236}">
                <a16:creationId xmlns:a16="http://schemas.microsoft.com/office/drawing/2014/main" id="{B7D0DC57-95F1-4FE1-BC09-AE3CE3AA4658}"/>
              </a:ext>
            </a:extLst>
          </p:cNvPr>
          <p:cNvPicPr>
            <a:picLocks noChangeAspect="1"/>
          </p:cNvPicPr>
          <p:nvPr/>
        </p:nvPicPr>
        <p:blipFill>
          <a:blip r:embed="rId2"/>
          <a:stretch>
            <a:fillRect/>
          </a:stretch>
        </p:blipFill>
        <p:spPr>
          <a:xfrm>
            <a:off x="3592286" y="1242501"/>
            <a:ext cx="8518848" cy="5406675"/>
          </a:xfrm>
          <a:prstGeom prst="rect">
            <a:avLst/>
          </a:prstGeom>
        </p:spPr>
      </p:pic>
      <p:sp>
        <p:nvSpPr>
          <p:cNvPr id="3" name="TextBox 2">
            <a:extLst>
              <a:ext uri="{FF2B5EF4-FFF2-40B4-BE49-F238E27FC236}">
                <a16:creationId xmlns:a16="http://schemas.microsoft.com/office/drawing/2014/main" id="{51E76A69-067A-45FC-8494-AAFACD0B9175}"/>
              </a:ext>
            </a:extLst>
          </p:cNvPr>
          <p:cNvSpPr txBox="1"/>
          <p:nvPr/>
        </p:nvSpPr>
        <p:spPr>
          <a:xfrm>
            <a:off x="205273" y="1892159"/>
            <a:ext cx="331236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This is a glimpse of our communication plan.</a:t>
            </a:r>
          </a:p>
          <a:p>
            <a:endParaRPr lang="en-US" dirty="0"/>
          </a:p>
          <a:p>
            <a:pPr marL="285750" indent="-285750">
              <a:buFont typeface="Arial" panose="020B0604020202020204" pitchFamily="34" charset="0"/>
              <a:buChar char="•"/>
            </a:pPr>
            <a:r>
              <a:rPr lang="en-US" dirty="0"/>
              <a:t>In our communication plan, we have mentioned how frequently we communicate with our stakeholders and which channel we used to do so.</a:t>
            </a:r>
            <a:endParaRPr lang="en-IN" dirty="0"/>
          </a:p>
        </p:txBody>
      </p:sp>
    </p:spTree>
    <p:extLst>
      <p:ext uri="{BB962C8B-B14F-4D97-AF65-F5344CB8AC3E}">
        <p14:creationId xmlns:p14="http://schemas.microsoft.com/office/powerpoint/2010/main" val="2773927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descr="Desk with productivity items">
            <a:extLst>
              <a:ext uri="{FF2B5EF4-FFF2-40B4-BE49-F238E27FC236}">
                <a16:creationId xmlns:a16="http://schemas.microsoft.com/office/drawing/2014/main" id="{298B2AF1-B860-605C-CD2E-659628051B86}"/>
              </a:ext>
            </a:extLst>
          </p:cNvPr>
          <p:cNvPicPr>
            <a:picLocks noChangeAspect="1"/>
          </p:cNvPicPr>
          <p:nvPr/>
        </p:nvPicPr>
        <p:blipFill rotWithShape="1">
          <a:blip r:embed="rId2"/>
          <a:srcRect t="963" r="9091" b="22428"/>
          <a:stretch/>
        </p:blipFill>
        <p:spPr>
          <a:xfrm>
            <a:off x="20" y="10"/>
            <a:ext cx="12191980" cy="6857990"/>
          </a:xfrm>
          <a:prstGeom prst="rect">
            <a:avLst/>
          </a:prstGeom>
        </p:spPr>
      </p:pic>
      <p:sp>
        <p:nvSpPr>
          <p:cNvPr id="46"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7DD1B86-360C-44AB-82E7-8AF6DCDF870E}"/>
              </a:ext>
            </a:extLst>
          </p:cNvPr>
          <p:cNvSpPr>
            <a:spLocks noGrp="1"/>
          </p:cNvSpPr>
          <p:nvPr>
            <p:ph type="title"/>
          </p:nvPr>
        </p:nvSpPr>
        <p:spPr>
          <a:xfrm>
            <a:off x="91666" y="0"/>
            <a:ext cx="7128933" cy="844031"/>
          </a:xfrm>
        </p:spPr>
        <p:txBody>
          <a:bodyPr anchor="ctr">
            <a:normAutofit/>
          </a:bodyPr>
          <a:lstStyle/>
          <a:p>
            <a:r>
              <a:rPr lang="en-US" b="1" dirty="0">
                <a:solidFill>
                  <a:schemeClr val="accent1">
                    <a:lumMod val="60000"/>
                    <a:lumOff val="40000"/>
                  </a:schemeClr>
                </a:solidFill>
              </a:rPr>
              <a:t>Monitoring and Controlling</a:t>
            </a:r>
            <a:endParaRPr lang="en-IN" b="1"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927B0322-37DE-4399-B623-5D80D591A259}"/>
              </a:ext>
            </a:extLst>
          </p:cNvPr>
          <p:cNvSpPr>
            <a:spLocks noGrp="1"/>
          </p:cNvSpPr>
          <p:nvPr>
            <p:ph idx="1"/>
          </p:nvPr>
        </p:nvSpPr>
        <p:spPr>
          <a:xfrm>
            <a:off x="166312" y="844031"/>
            <a:ext cx="7493000" cy="5638800"/>
          </a:xfrm>
        </p:spPr>
        <p:txBody>
          <a:bodyPr>
            <a:normAutofit/>
          </a:bodyPr>
          <a:lstStyle/>
          <a:p>
            <a:pPr marL="0" indent="0">
              <a:lnSpc>
                <a:spcPct val="90000"/>
              </a:lnSpc>
              <a:buNone/>
            </a:pPr>
            <a:r>
              <a:rPr lang="en-US" sz="2000" dirty="0">
                <a:solidFill>
                  <a:srgbClr val="FEFFFF"/>
                </a:solidFill>
                <a:latin typeface="Arial" panose="020B0604020202020204" pitchFamily="34" charset="0"/>
                <a:cs typeface="Arial" panose="020B0604020202020204" pitchFamily="34" charset="0"/>
              </a:rPr>
              <a:t>Monitoring and Controlling entails the following tasks:</a:t>
            </a:r>
          </a:p>
          <a:p>
            <a:pPr>
              <a:lnSpc>
                <a:spcPct val="90000"/>
              </a:lnSpc>
            </a:pPr>
            <a:r>
              <a:rPr lang="en-US" sz="2000" dirty="0">
                <a:solidFill>
                  <a:srgbClr val="FEFFFF"/>
                </a:solidFill>
                <a:latin typeface="Arial" panose="020B0604020202020204" pitchFamily="34" charset="0"/>
                <a:cs typeface="Arial" panose="020B0604020202020204" pitchFamily="34" charset="0"/>
              </a:rPr>
              <a:t>Time Management: Using Resource work activity chart</a:t>
            </a:r>
          </a:p>
          <a:p>
            <a:pPr>
              <a:lnSpc>
                <a:spcPct val="90000"/>
              </a:lnSpc>
            </a:pPr>
            <a:r>
              <a:rPr lang="en-US" sz="2000" dirty="0">
                <a:solidFill>
                  <a:srgbClr val="FEFFFF"/>
                </a:solidFill>
                <a:latin typeface="Arial" panose="020B0604020202020204" pitchFamily="34" charset="0"/>
                <a:cs typeface="Arial" panose="020B0604020202020204" pitchFamily="34" charset="0"/>
              </a:rPr>
              <a:t>Cost Management: Using Business Case Budget Description</a:t>
            </a:r>
          </a:p>
          <a:p>
            <a:pPr>
              <a:lnSpc>
                <a:spcPct val="90000"/>
              </a:lnSpc>
            </a:pPr>
            <a:r>
              <a:rPr lang="en-US" sz="2000" dirty="0">
                <a:solidFill>
                  <a:srgbClr val="FEFFFF"/>
                </a:solidFill>
                <a:latin typeface="Arial" panose="020B0604020202020204" pitchFamily="34" charset="0"/>
                <a:cs typeface="Arial" panose="020B0604020202020204" pitchFamily="34" charset="0"/>
              </a:rPr>
              <a:t>Quality Assessment: We instructed all our staff to follow all quality standards and protocols.</a:t>
            </a:r>
          </a:p>
          <a:p>
            <a:pPr>
              <a:lnSpc>
                <a:spcPct val="90000"/>
              </a:lnSpc>
            </a:pPr>
            <a:r>
              <a:rPr lang="en-US" sz="2000" dirty="0">
                <a:solidFill>
                  <a:srgbClr val="FEFFFF"/>
                </a:solidFill>
                <a:latin typeface="Arial" panose="020B0604020202020204" pitchFamily="34" charset="0"/>
                <a:cs typeface="Arial" panose="020B0604020202020204" pitchFamily="34" charset="0"/>
              </a:rPr>
              <a:t>Change Management: We used appropriate change request forms and updated the change log accordingly.</a:t>
            </a:r>
          </a:p>
          <a:p>
            <a:pPr>
              <a:lnSpc>
                <a:spcPct val="90000"/>
              </a:lnSpc>
            </a:pPr>
            <a:r>
              <a:rPr lang="en-US" sz="2000" dirty="0">
                <a:solidFill>
                  <a:srgbClr val="FEFFFF"/>
                </a:solidFill>
                <a:latin typeface="Arial" panose="020B0604020202020204" pitchFamily="34" charset="0"/>
                <a:cs typeface="Arial" panose="020B0604020202020204" pitchFamily="34" charset="0"/>
              </a:rPr>
              <a:t>Risk Management: We identified all possible risks and allocated a reserve fund of 9000$ for any risk mitigation. </a:t>
            </a:r>
          </a:p>
          <a:p>
            <a:pPr>
              <a:lnSpc>
                <a:spcPct val="90000"/>
              </a:lnSpc>
            </a:pPr>
            <a:r>
              <a:rPr lang="en-US" sz="2000" dirty="0">
                <a:solidFill>
                  <a:srgbClr val="FEFFFF"/>
                </a:solidFill>
                <a:latin typeface="Arial" panose="020B0604020202020204" pitchFamily="34" charset="0"/>
                <a:cs typeface="Arial" panose="020B0604020202020204" pitchFamily="34" charset="0"/>
              </a:rPr>
              <a:t>Communication Management: We used stakeholder register and a communication plan to communicate efficiently and effectively.</a:t>
            </a:r>
          </a:p>
          <a:p>
            <a:pPr>
              <a:lnSpc>
                <a:spcPct val="90000"/>
              </a:lnSpc>
            </a:pPr>
            <a:r>
              <a:rPr lang="en-US" sz="2000" dirty="0">
                <a:solidFill>
                  <a:srgbClr val="FEFFFF"/>
                </a:solidFill>
                <a:latin typeface="Arial" panose="020B0604020202020204" pitchFamily="34" charset="0"/>
                <a:cs typeface="Arial" panose="020B0604020202020204" pitchFamily="34" charset="0"/>
              </a:rPr>
              <a:t>Acceptance Management: We matched our requirements with project charter regularly.</a:t>
            </a:r>
          </a:p>
          <a:p>
            <a:pPr>
              <a:lnSpc>
                <a:spcPct val="90000"/>
              </a:lnSpc>
            </a:pPr>
            <a:r>
              <a:rPr lang="en-US" sz="2000" dirty="0">
                <a:solidFill>
                  <a:srgbClr val="FEFFFF"/>
                </a:solidFill>
                <a:latin typeface="Arial" panose="020B0604020202020204" pitchFamily="34" charset="0"/>
                <a:cs typeface="Arial" panose="020B0604020202020204" pitchFamily="34" charset="0"/>
              </a:rPr>
              <a:t>Procurement Management: We collaborated with the best contractors in the business.</a:t>
            </a:r>
          </a:p>
        </p:txBody>
      </p:sp>
    </p:spTree>
    <p:extLst>
      <p:ext uri="{BB962C8B-B14F-4D97-AF65-F5344CB8AC3E}">
        <p14:creationId xmlns:p14="http://schemas.microsoft.com/office/powerpoint/2010/main" val="174358663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5E62F-89D3-4C69-9040-7FB3C52F1003}"/>
              </a:ext>
            </a:extLst>
          </p:cNvPr>
          <p:cNvSpPr>
            <a:spLocks noGrp="1"/>
          </p:cNvSpPr>
          <p:nvPr>
            <p:ph type="title"/>
          </p:nvPr>
        </p:nvSpPr>
        <p:spPr>
          <a:xfrm>
            <a:off x="642258" y="256214"/>
            <a:ext cx="10058400" cy="924290"/>
          </a:xfrm>
        </p:spPr>
        <p:txBody>
          <a:bodyPr/>
          <a:lstStyle/>
          <a:p>
            <a:r>
              <a:rPr lang="en-US" dirty="0"/>
              <a:t>Closing</a:t>
            </a:r>
            <a:endParaRPr lang="en-IN" dirty="0"/>
          </a:p>
        </p:txBody>
      </p:sp>
      <p:sp>
        <p:nvSpPr>
          <p:cNvPr id="3" name="Content Placeholder 2">
            <a:extLst>
              <a:ext uri="{FF2B5EF4-FFF2-40B4-BE49-F238E27FC236}">
                <a16:creationId xmlns:a16="http://schemas.microsoft.com/office/drawing/2014/main" id="{5423A51F-1D0E-4241-8507-1FAA1AEAAA0A}"/>
              </a:ext>
            </a:extLst>
          </p:cNvPr>
          <p:cNvSpPr>
            <a:spLocks noGrp="1"/>
          </p:cNvSpPr>
          <p:nvPr>
            <p:ph idx="1"/>
          </p:nvPr>
        </p:nvSpPr>
        <p:spPr>
          <a:xfrm>
            <a:off x="642258" y="1788303"/>
            <a:ext cx="10515600" cy="4351338"/>
          </a:xfrm>
        </p:spPr>
        <p:txBody>
          <a:bodyPr>
            <a:normAutofit/>
          </a:bodyPr>
          <a:lstStyle/>
          <a:p>
            <a:pPr marL="0" indent="0">
              <a:buNone/>
            </a:pPr>
            <a:r>
              <a:rPr lang="en-CA" sz="2400" dirty="0"/>
              <a:t>The Closing of our event was marked by its grand success. The following was also achieved:</a:t>
            </a:r>
          </a:p>
          <a:p>
            <a:r>
              <a:rPr lang="en-IN" sz="2400" dirty="0"/>
              <a:t>We finished the event payments under the budget.</a:t>
            </a:r>
          </a:p>
          <a:p>
            <a:r>
              <a:rPr lang="en-IN" sz="2400" dirty="0"/>
              <a:t>The event had a great turnout of approximately 970 guests.</a:t>
            </a:r>
          </a:p>
          <a:p>
            <a:r>
              <a:rPr lang="en-IN" sz="2400" dirty="0"/>
              <a:t>There were no security issues or concerns for the entirety of the event.</a:t>
            </a:r>
          </a:p>
          <a:p>
            <a:r>
              <a:rPr lang="en-IN" sz="2400" dirty="0"/>
              <a:t>We did not face any COVID-19 exposure.</a:t>
            </a:r>
          </a:p>
          <a:p>
            <a:r>
              <a:rPr lang="en-IN" sz="2400" dirty="0"/>
              <a:t>The event was a total hit for all our sponsors and their clients.</a:t>
            </a:r>
          </a:p>
          <a:p>
            <a:pPr marL="0" indent="0">
              <a:buNone/>
            </a:pPr>
            <a:endParaRPr lang="en-IN" dirty="0"/>
          </a:p>
        </p:txBody>
      </p:sp>
    </p:spTree>
    <p:extLst>
      <p:ext uri="{BB962C8B-B14F-4D97-AF65-F5344CB8AC3E}">
        <p14:creationId xmlns:p14="http://schemas.microsoft.com/office/powerpoint/2010/main" val="2749307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4EA4E-9836-4B07-8E38-90C521BB6437}"/>
              </a:ext>
            </a:extLst>
          </p:cNvPr>
          <p:cNvSpPr>
            <a:spLocks noGrp="1"/>
          </p:cNvSpPr>
          <p:nvPr>
            <p:ph type="ctrTitle"/>
          </p:nvPr>
        </p:nvSpPr>
        <p:spPr>
          <a:xfrm>
            <a:off x="7534654" y="702365"/>
            <a:ext cx="3896264" cy="3765666"/>
          </a:xfrm>
        </p:spPr>
        <p:txBody>
          <a:bodyPr anchor="b">
            <a:normAutofit/>
          </a:bodyPr>
          <a:lstStyle/>
          <a:p>
            <a:r>
              <a:rPr lang="en-US" sz="7200"/>
              <a:t>THANK YOU</a:t>
            </a:r>
            <a:endParaRPr lang="en-IN" sz="7200"/>
          </a:p>
        </p:txBody>
      </p:sp>
      <p:pic>
        <p:nvPicPr>
          <p:cNvPr id="4" name="Picture 3" descr="Bright modern kitchen">
            <a:extLst>
              <a:ext uri="{FF2B5EF4-FFF2-40B4-BE49-F238E27FC236}">
                <a16:creationId xmlns:a16="http://schemas.microsoft.com/office/drawing/2014/main" id="{13EEFB84-BFDA-0911-2150-03F43C356E28}"/>
              </a:ext>
            </a:extLst>
          </p:cNvPr>
          <p:cNvPicPr>
            <a:picLocks noChangeAspect="1"/>
          </p:cNvPicPr>
          <p:nvPr/>
        </p:nvPicPr>
        <p:blipFill rotWithShape="1">
          <a:blip r:embed="rId4"/>
          <a:srcRect l="24373" r="8457" b="-1"/>
          <a:stretch/>
        </p:blipFill>
        <p:spPr>
          <a:xfrm>
            <a:off x="20" y="10"/>
            <a:ext cx="6901088" cy="6857990"/>
          </a:xfrm>
          <a:prstGeom prst="rect">
            <a:avLst/>
          </a:prstGeom>
        </p:spPr>
      </p:pic>
      <p:grpSp>
        <p:nvGrpSpPr>
          <p:cNvPr id="12" name="Group 11">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13" name="Oval 12">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3939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E141-6F09-490A-A36A-A9ADA4FF349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Our Approach to the Project</a:t>
            </a:r>
            <a:endParaRPr lang="en-US" sz="3600" kern="1200" dirty="0">
              <a:solidFill>
                <a:srgbClr val="FFFFFF"/>
              </a:solidFill>
              <a:latin typeface="+mj-lt"/>
              <a:ea typeface="+mj-ea"/>
              <a:cs typeface="+mj-cs"/>
            </a:endParaRPr>
          </a:p>
        </p:txBody>
      </p:sp>
      <p:pic>
        <p:nvPicPr>
          <p:cNvPr id="8" name="Content Placeholder 7" descr="Diagram&#10;&#10;Description automatically generated">
            <a:extLst>
              <a:ext uri="{FF2B5EF4-FFF2-40B4-BE49-F238E27FC236}">
                <a16:creationId xmlns:a16="http://schemas.microsoft.com/office/drawing/2014/main" id="{2D5225AF-6613-4399-8B8C-508E16E8DB4D}"/>
              </a:ext>
            </a:extLst>
          </p:cNvPr>
          <p:cNvPicPr>
            <a:picLocks noGrp="1" noChangeAspect="1"/>
          </p:cNvPicPr>
          <p:nvPr>
            <p:ph idx="1"/>
          </p:nvPr>
        </p:nvPicPr>
        <p:blipFill>
          <a:blip r:embed="rId2"/>
          <a:stretch>
            <a:fillRect/>
          </a:stretch>
        </p:blipFill>
        <p:spPr>
          <a:xfrm>
            <a:off x="5039161" y="643466"/>
            <a:ext cx="6257010" cy="5568739"/>
          </a:xfrm>
          <a:prstGeom prst="rect">
            <a:avLst/>
          </a:prstGeom>
        </p:spPr>
      </p:pic>
    </p:spTree>
    <p:extLst>
      <p:ext uri="{BB962C8B-B14F-4D97-AF65-F5344CB8AC3E}">
        <p14:creationId xmlns:p14="http://schemas.microsoft.com/office/powerpoint/2010/main" val="267985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8942D-1B1A-4E2B-88AF-B33AF039759E}"/>
              </a:ext>
            </a:extLst>
          </p:cNvPr>
          <p:cNvSpPr>
            <a:spLocks noGrp="1"/>
          </p:cNvSpPr>
          <p:nvPr>
            <p:ph type="title"/>
          </p:nvPr>
        </p:nvSpPr>
        <p:spPr>
          <a:xfrm>
            <a:off x="391885" y="134536"/>
            <a:ext cx="10515600" cy="511928"/>
          </a:xfrm>
        </p:spPr>
        <p:txBody>
          <a:bodyPr>
            <a:normAutofit fontScale="90000"/>
          </a:bodyPr>
          <a:lstStyle/>
          <a:p>
            <a:r>
              <a:rPr lang="en-IN" sz="3600" dirty="0"/>
              <a:t>Project Planning Flow</a:t>
            </a:r>
          </a:p>
        </p:txBody>
      </p:sp>
      <p:sp>
        <p:nvSpPr>
          <p:cNvPr id="4" name="Flowchart: Alternate Process 3">
            <a:extLst>
              <a:ext uri="{FF2B5EF4-FFF2-40B4-BE49-F238E27FC236}">
                <a16:creationId xmlns:a16="http://schemas.microsoft.com/office/drawing/2014/main" id="{F318FADC-FC9E-4267-9A21-5928CEC899E4}"/>
              </a:ext>
            </a:extLst>
          </p:cNvPr>
          <p:cNvSpPr/>
          <p:nvPr/>
        </p:nvSpPr>
        <p:spPr>
          <a:xfrm>
            <a:off x="4534677" y="944239"/>
            <a:ext cx="1819469" cy="103385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Project Charter, Scope</a:t>
            </a:r>
          </a:p>
        </p:txBody>
      </p:sp>
      <p:cxnSp>
        <p:nvCxnSpPr>
          <p:cNvPr id="6" name="Connector: Curved 5">
            <a:extLst>
              <a:ext uri="{FF2B5EF4-FFF2-40B4-BE49-F238E27FC236}">
                <a16:creationId xmlns:a16="http://schemas.microsoft.com/office/drawing/2014/main" id="{34FA24A8-05F4-490F-B1E4-5CE2D7752EAF}"/>
              </a:ext>
            </a:extLst>
          </p:cNvPr>
          <p:cNvCxnSpPr>
            <a:cxnSpLocks/>
            <a:endCxn id="10" idx="0"/>
          </p:cNvCxnSpPr>
          <p:nvPr/>
        </p:nvCxnSpPr>
        <p:spPr>
          <a:xfrm>
            <a:off x="6354146" y="1461164"/>
            <a:ext cx="1590869" cy="89586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owchart: Alternate Process 9">
            <a:extLst>
              <a:ext uri="{FF2B5EF4-FFF2-40B4-BE49-F238E27FC236}">
                <a16:creationId xmlns:a16="http://schemas.microsoft.com/office/drawing/2014/main" id="{B80B2008-7C1A-4DD7-83D8-70A8FCC973BE}"/>
              </a:ext>
            </a:extLst>
          </p:cNvPr>
          <p:cNvSpPr/>
          <p:nvPr/>
        </p:nvSpPr>
        <p:spPr>
          <a:xfrm>
            <a:off x="7035280" y="2357033"/>
            <a:ext cx="1819469" cy="103385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Project Schedule</a:t>
            </a:r>
          </a:p>
        </p:txBody>
      </p:sp>
      <p:sp>
        <p:nvSpPr>
          <p:cNvPr id="11" name="Flowchart: Alternate Process 10">
            <a:extLst>
              <a:ext uri="{FF2B5EF4-FFF2-40B4-BE49-F238E27FC236}">
                <a16:creationId xmlns:a16="http://schemas.microsoft.com/office/drawing/2014/main" id="{E3F7ADA3-15C6-4C6B-B369-E3186212FC20}"/>
              </a:ext>
            </a:extLst>
          </p:cNvPr>
          <p:cNvSpPr/>
          <p:nvPr/>
        </p:nvSpPr>
        <p:spPr>
          <a:xfrm>
            <a:off x="7035280" y="4286753"/>
            <a:ext cx="1819469" cy="103385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Project Resource</a:t>
            </a:r>
          </a:p>
        </p:txBody>
      </p:sp>
      <p:sp>
        <p:nvSpPr>
          <p:cNvPr id="12" name="Flowchart: Alternate Process 11">
            <a:extLst>
              <a:ext uri="{FF2B5EF4-FFF2-40B4-BE49-F238E27FC236}">
                <a16:creationId xmlns:a16="http://schemas.microsoft.com/office/drawing/2014/main" id="{F675420D-4297-40FA-98D9-074AB9DAA678}"/>
              </a:ext>
            </a:extLst>
          </p:cNvPr>
          <p:cNvSpPr/>
          <p:nvPr/>
        </p:nvSpPr>
        <p:spPr>
          <a:xfrm>
            <a:off x="4534676" y="5365070"/>
            <a:ext cx="1819469" cy="103385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Project Budget &amp; Cost</a:t>
            </a:r>
          </a:p>
        </p:txBody>
      </p:sp>
      <p:cxnSp>
        <p:nvCxnSpPr>
          <p:cNvPr id="15" name="Connector: Curved 14">
            <a:extLst>
              <a:ext uri="{FF2B5EF4-FFF2-40B4-BE49-F238E27FC236}">
                <a16:creationId xmlns:a16="http://schemas.microsoft.com/office/drawing/2014/main" id="{3ACF47A5-B1EC-4003-8233-6C47517F1293}"/>
              </a:ext>
            </a:extLst>
          </p:cNvPr>
          <p:cNvCxnSpPr>
            <a:cxnSpLocks/>
            <a:stCxn id="10" idx="2"/>
            <a:endCxn id="11" idx="0"/>
          </p:cNvCxnSpPr>
          <p:nvPr/>
        </p:nvCxnSpPr>
        <p:spPr>
          <a:xfrm rot="5400000">
            <a:off x="7497081" y="3838818"/>
            <a:ext cx="8958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651BF3CB-24EB-47B5-BD16-5164F74C0909}"/>
              </a:ext>
            </a:extLst>
          </p:cNvPr>
          <p:cNvCxnSpPr>
            <a:cxnSpLocks/>
            <a:stCxn id="11" idx="2"/>
            <a:endCxn id="12" idx="3"/>
          </p:cNvCxnSpPr>
          <p:nvPr/>
        </p:nvCxnSpPr>
        <p:spPr>
          <a:xfrm rot="5400000">
            <a:off x="6868884" y="4805865"/>
            <a:ext cx="561392" cy="15908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lowchart: Alternate Process 23">
            <a:extLst>
              <a:ext uri="{FF2B5EF4-FFF2-40B4-BE49-F238E27FC236}">
                <a16:creationId xmlns:a16="http://schemas.microsoft.com/office/drawing/2014/main" id="{ED35EA10-18EB-4408-9AA6-A9DE7267A59C}"/>
              </a:ext>
            </a:extLst>
          </p:cNvPr>
          <p:cNvSpPr/>
          <p:nvPr/>
        </p:nvSpPr>
        <p:spPr>
          <a:xfrm>
            <a:off x="1805472" y="4286752"/>
            <a:ext cx="1819469" cy="103385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Project Risk</a:t>
            </a:r>
          </a:p>
        </p:txBody>
      </p:sp>
      <p:sp>
        <p:nvSpPr>
          <p:cNvPr id="25" name="Flowchart: Alternate Process 24">
            <a:extLst>
              <a:ext uri="{FF2B5EF4-FFF2-40B4-BE49-F238E27FC236}">
                <a16:creationId xmlns:a16="http://schemas.microsoft.com/office/drawing/2014/main" id="{F80C240E-68C9-4448-8E03-6FDAD58F2C5C}"/>
              </a:ext>
            </a:extLst>
          </p:cNvPr>
          <p:cNvSpPr/>
          <p:nvPr/>
        </p:nvSpPr>
        <p:spPr>
          <a:xfrm>
            <a:off x="1805472" y="2357032"/>
            <a:ext cx="2046384" cy="103385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Project Communication</a:t>
            </a:r>
          </a:p>
        </p:txBody>
      </p:sp>
      <p:cxnSp>
        <p:nvCxnSpPr>
          <p:cNvPr id="26" name="Connector: Curved 25">
            <a:extLst>
              <a:ext uri="{FF2B5EF4-FFF2-40B4-BE49-F238E27FC236}">
                <a16:creationId xmlns:a16="http://schemas.microsoft.com/office/drawing/2014/main" id="{0D091A31-A9A5-45AD-9229-A87BB3817B58}"/>
              </a:ext>
            </a:extLst>
          </p:cNvPr>
          <p:cNvCxnSpPr>
            <a:cxnSpLocks/>
            <a:stCxn id="12" idx="1"/>
            <a:endCxn id="24" idx="2"/>
          </p:cNvCxnSpPr>
          <p:nvPr/>
        </p:nvCxnSpPr>
        <p:spPr>
          <a:xfrm rot="10800000">
            <a:off x="2715208" y="5320604"/>
            <a:ext cx="1819469" cy="56139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6BB296F6-768C-4396-8F98-2F33E886CCA7}"/>
              </a:ext>
            </a:extLst>
          </p:cNvPr>
          <p:cNvCxnSpPr>
            <a:cxnSpLocks/>
            <a:stCxn id="24" idx="0"/>
          </p:cNvCxnSpPr>
          <p:nvPr/>
        </p:nvCxnSpPr>
        <p:spPr>
          <a:xfrm rot="16200000" flipV="1">
            <a:off x="2266432" y="3837976"/>
            <a:ext cx="895866" cy="16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1B1A16A3-2550-4B3F-BD0A-C318C944AE1B}"/>
              </a:ext>
            </a:extLst>
          </p:cNvPr>
          <p:cNvCxnSpPr>
            <a:cxnSpLocks/>
            <a:stCxn id="25" idx="0"/>
            <a:endCxn id="4" idx="1"/>
          </p:cNvCxnSpPr>
          <p:nvPr/>
        </p:nvCxnSpPr>
        <p:spPr>
          <a:xfrm rot="5400000" flipH="1" flipV="1">
            <a:off x="3233737" y="1056093"/>
            <a:ext cx="895867" cy="17060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625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E40B-0488-4D03-B2A9-4A0C88E094AB}"/>
              </a:ext>
            </a:extLst>
          </p:cNvPr>
          <p:cNvSpPr>
            <a:spLocks noGrp="1"/>
          </p:cNvSpPr>
          <p:nvPr>
            <p:ph type="title"/>
          </p:nvPr>
        </p:nvSpPr>
        <p:spPr>
          <a:xfrm>
            <a:off x="222379" y="66448"/>
            <a:ext cx="10515600" cy="614589"/>
          </a:xfrm>
        </p:spPr>
        <p:txBody>
          <a:bodyPr>
            <a:normAutofit fontScale="90000"/>
          </a:bodyPr>
          <a:lstStyle/>
          <a:p>
            <a:r>
              <a:rPr lang="en-IN" dirty="0"/>
              <a:t>Project Planning</a:t>
            </a:r>
          </a:p>
        </p:txBody>
      </p:sp>
      <p:sp>
        <p:nvSpPr>
          <p:cNvPr id="3" name="Content Placeholder 2">
            <a:extLst>
              <a:ext uri="{FF2B5EF4-FFF2-40B4-BE49-F238E27FC236}">
                <a16:creationId xmlns:a16="http://schemas.microsoft.com/office/drawing/2014/main" id="{6A019ED2-AADB-46E8-9479-68F8BA1A2ED1}"/>
              </a:ext>
            </a:extLst>
          </p:cNvPr>
          <p:cNvSpPr>
            <a:spLocks noGrp="1"/>
          </p:cNvSpPr>
          <p:nvPr>
            <p:ph idx="1"/>
          </p:nvPr>
        </p:nvSpPr>
        <p:spPr>
          <a:xfrm>
            <a:off x="325017" y="967209"/>
            <a:ext cx="10515600" cy="5676187"/>
          </a:xfrm>
        </p:spPr>
        <p:txBody>
          <a:bodyPr>
            <a:normAutofit/>
          </a:bodyPr>
          <a:lstStyle/>
          <a:p>
            <a:pPr marL="0" indent="0">
              <a:buNone/>
            </a:pPr>
            <a:r>
              <a:rPr lang="en-IN" dirty="0"/>
              <a:t>The planning included the following steps:</a:t>
            </a:r>
          </a:p>
          <a:p>
            <a:pPr marL="571500" indent="-571500">
              <a:buAutoNum type="romanLcParenR"/>
            </a:pPr>
            <a:r>
              <a:rPr lang="en-IN" dirty="0"/>
              <a:t>Team assembly</a:t>
            </a:r>
          </a:p>
          <a:p>
            <a:pPr marL="571500" indent="-571500">
              <a:buAutoNum type="romanLcParenR"/>
            </a:pPr>
            <a:r>
              <a:rPr lang="en-IN" dirty="0"/>
              <a:t>Setting Project Objectives and Approximate Guest Limit</a:t>
            </a:r>
          </a:p>
          <a:p>
            <a:pPr marL="571500" indent="-571500">
              <a:buAutoNum type="romanLcParenR"/>
            </a:pPr>
            <a:r>
              <a:rPr lang="en-IN" dirty="0"/>
              <a:t>Creating Budget &amp; Scope</a:t>
            </a:r>
          </a:p>
          <a:p>
            <a:pPr marL="571500" indent="-571500">
              <a:buAutoNum type="romanLcParenR"/>
            </a:pPr>
            <a:r>
              <a:rPr lang="en-IN" dirty="0"/>
              <a:t>Finalising Venue &amp; Date</a:t>
            </a:r>
          </a:p>
          <a:p>
            <a:pPr marL="571500" indent="-571500">
              <a:buAutoNum type="romanLcParenR"/>
            </a:pPr>
            <a:r>
              <a:rPr lang="en-IN" dirty="0"/>
              <a:t>Reach out for Funding (Event Sponsors)</a:t>
            </a:r>
          </a:p>
          <a:p>
            <a:pPr marL="571500" indent="-571500">
              <a:buAutoNum type="romanLcParenR"/>
            </a:pPr>
            <a:r>
              <a:rPr lang="en-IN" dirty="0"/>
              <a:t>License and Permit Requisitioning</a:t>
            </a:r>
          </a:p>
          <a:p>
            <a:pPr marL="571500" indent="-571500">
              <a:buAutoNum type="romanLcParenR"/>
            </a:pPr>
            <a:r>
              <a:rPr lang="en-IN" dirty="0"/>
              <a:t>Promotional and Marketing Posts via phone number and social media</a:t>
            </a:r>
          </a:p>
          <a:p>
            <a:pPr marL="571500" indent="-571500">
              <a:buAutoNum type="romanLcParenR"/>
            </a:pPr>
            <a:r>
              <a:rPr lang="en-IN" dirty="0"/>
              <a:t>Registration of Guests</a:t>
            </a:r>
          </a:p>
          <a:p>
            <a:pPr marL="571500" indent="-571500">
              <a:buAutoNum type="romanLcParenR"/>
            </a:pPr>
            <a:r>
              <a:rPr lang="en-IN" dirty="0"/>
              <a:t> Entertainment and Food &amp; Drinks Planning</a:t>
            </a:r>
          </a:p>
          <a:p>
            <a:pPr marL="571500" indent="-571500">
              <a:buFont typeface="Arial" panose="020B0604020202020204" pitchFamily="34" charset="0"/>
              <a:buAutoNum type="romanLcParenR"/>
            </a:pPr>
            <a:r>
              <a:rPr lang="en-IN" dirty="0"/>
              <a:t>COVID-19 Measures</a:t>
            </a:r>
          </a:p>
          <a:p>
            <a:pPr marL="571500" indent="-571500">
              <a:buAutoNum type="romanLcParenR"/>
            </a:pPr>
            <a:r>
              <a:rPr lang="en-IN" dirty="0"/>
              <a:t>Security Planning and Check Points</a:t>
            </a:r>
          </a:p>
          <a:p>
            <a:pPr marL="571500" indent="-571500">
              <a:buAutoNum type="romanLcParenR"/>
            </a:pPr>
            <a:endParaRPr lang="en-IN" dirty="0"/>
          </a:p>
          <a:p>
            <a:pPr marL="571500" indent="-571500">
              <a:buAutoNum type="romanLcParenR"/>
            </a:pPr>
            <a:endParaRPr lang="en-IN" dirty="0"/>
          </a:p>
          <a:p>
            <a:pPr marL="571500" indent="-571500">
              <a:buAutoNum type="romanLcParenR"/>
            </a:pPr>
            <a:endParaRPr lang="en-IN" dirty="0"/>
          </a:p>
          <a:p>
            <a:pPr marL="571500" indent="-571500">
              <a:buAutoNum type="romanLcParenR"/>
            </a:pPr>
            <a:endParaRPr lang="en-IN" dirty="0"/>
          </a:p>
          <a:p>
            <a:pPr marL="571500" indent="-571500">
              <a:buAutoNum type="romanLcParenR"/>
            </a:pPr>
            <a:endParaRPr lang="en-IN" dirty="0"/>
          </a:p>
          <a:p>
            <a:pPr marL="571500" indent="-571500">
              <a:buAutoNum type="romanLcParenR"/>
            </a:pPr>
            <a:endParaRPr lang="en-IN" dirty="0"/>
          </a:p>
        </p:txBody>
      </p:sp>
    </p:spTree>
    <p:extLst>
      <p:ext uri="{BB962C8B-B14F-4D97-AF65-F5344CB8AC3E}">
        <p14:creationId xmlns:p14="http://schemas.microsoft.com/office/powerpoint/2010/main" val="1668127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F4DB63-A191-45D9-8A53-9B18F8FE2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C0BB8E50-9569-495A-A548-A5AD5055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F26545-4582-4DBE-973B-ED1BC9CBD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91"/>
            <a:ext cx="12188952" cy="2286002"/>
          </a:xfrm>
          <a:prstGeom prst="rect">
            <a:avLst/>
          </a:prstGeom>
          <a:solidFill>
            <a:schemeClr val="tx1"/>
          </a:solidFill>
          <a:ln>
            <a:noFill/>
          </a:ln>
          <a:effectLst>
            <a:outerShdw blurRad="889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47A6981-7EBF-4F2B-BD20-3124170BF8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77277" y="-1"/>
            <a:ext cx="1272021" cy="841175"/>
          </a:xfrm>
          <a:prstGeom prst="rect">
            <a:avLst/>
          </a:prstGeom>
        </p:spPr>
      </p:pic>
      <p:pic>
        <p:nvPicPr>
          <p:cNvPr id="16" name="Picture 15">
            <a:extLst>
              <a:ext uri="{FF2B5EF4-FFF2-40B4-BE49-F238E27FC236}">
                <a16:creationId xmlns:a16="http://schemas.microsoft.com/office/drawing/2014/main" id="{6497DCFF-C2AA-4065-BFCF-1E7535B0D8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55924" t="86960" r="29150"/>
          <a:stretch/>
        </p:blipFill>
        <p:spPr>
          <a:xfrm>
            <a:off x="11061755" y="-1"/>
            <a:ext cx="1127197" cy="553967"/>
          </a:xfrm>
          <a:prstGeom prst="rect">
            <a:avLst/>
          </a:prstGeom>
        </p:spPr>
      </p:pic>
      <p:pic>
        <p:nvPicPr>
          <p:cNvPr id="18" name="Picture 17">
            <a:extLst>
              <a:ext uri="{FF2B5EF4-FFF2-40B4-BE49-F238E27FC236}">
                <a16:creationId xmlns:a16="http://schemas.microsoft.com/office/drawing/2014/main" id="{15E1159C-5B31-49A8-A933-C1179723C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9959" t="72411" r="-74" b="13790"/>
          <a:stretch/>
        </p:blipFill>
        <p:spPr>
          <a:xfrm>
            <a:off x="77277" y="1444827"/>
            <a:ext cx="1096303" cy="841175"/>
          </a:xfrm>
          <a:custGeom>
            <a:avLst/>
            <a:gdLst>
              <a:gd name="connsiteX0" fmla="*/ 0 w 915864"/>
              <a:gd name="connsiteY0" fmla="*/ 0 h 702727"/>
              <a:gd name="connsiteX1" fmla="*/ 915864 w 915864"/>
              <a:gd name="connsiteY1" fmla="*/ 0 h 702727"/>
              <a:gd name="connsiteX2" fmla="*/ 915864 w 915864"/>
              <a:gd name="connsiteY2" fmla="*/ 702727 h 702727"/>
              <a:gd name="connsiteX3" fmla="*/ 176126 w 915864"/>
              <a:gd name="connsiteY3" fmla="*/ 702727 h 702727"/>
              <a:gd name="connsiteX4" fmla="*/ 175195 w 915864"/>
              <a:gd name="connsiteY4" fmla="*/ 702179 h 702727"/>
              <a:gd name="connsiteX5" fmla="*/ 45222 w 915864"/>
              <a:gd name="connsiteY5" fmla="*/ 592499 h 702727"/>
              <a:gd name="connsiteX6" fmla="*/ 0 w 915864"/>
              <a:gd name="connsiteY6" fmla="*/ 531614 h 70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864" h="702727">
                <a:moveTo>
                  <a:pt x="0" y="0"/>
                </a:moveTo>
                <a:lnTo>
                  <a:pt x="915864" y="0"/>
                </a:lnTo>
                <a:lnTo>
                  <a:pt x="915864" y="702727"/>
                </a:lnTo>
                <a:lnTo>
                  <a:pt x="176126" y="702727"/>
                </a:lnTo>
                <a:lnTo>
                  <a:pt x="175195" y="702179"/>
                </a:lnTo>
                <a:cubicBezTo>
                  <a:pt x="126139" y="669596"/>
                  <a:pt x="82453" y="632772"/>
                  <a:pt x="45222" y="592499"/>
                </a:cubicBezTo>
                <a:lnTo>
                  <a:pt x="0" y="531614"/>
                </a:lnTo>
                <a:close/>
              </a:path>
            </a:pathLst>
          </a:custGeom>
        </p:spPr>
      </p:pic>
      <p:pic>
        <p:nvPicPr>
          <p:cNvPr id="20" name="Picture 19">
            <a:extLst>
              <a:ext uri="{FF2B5EF4-FFF2-40B4-BE49-F238E27FC236}">
                <a16:creationId xmlns:a16="http://schemas.microsoft.com/office/drawing/2014/main" id="{DA9BD01A-0D38-48EA-98E5-BB66386F39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524" t="71774" r="2564"/>
          <a:stretch/>
        </p:blipFill>
        <p:spPr>
          <a:xfrm>
            <a:off x="11036686" y="1071807"/>
            <a:ext cx="1155314" cy="1230086"/>
          </a:xfrm>
          <a:prstGeom prst="rect">
            <a:avLst/>
          </a:prstGeom>
        </p:spPr>
      </p:pic>
      <p:sp>
        <p:nvSpPr>
          <p:cNvPr id="2" name="Title 1">
            <a:extLst>
              <a:ext uri="{FF2B5EF4-FFF2-40B4-BE49-F238E27FC236}">
                <a16:creationId xmlns:a16="http://schemas.microsoft.com/office/drawing/2014/main" id="{4E8DA594-6566-4D5D-8A19-A36D4A19FFDD}"/>
              </a:ext>
            </a:extLst>
          </p:cNvPr>
          <p:cNvSpPr>
            <a:spLocks noGrp="1"/>
          </p:cNvSpPr>
          <p:nvPr>
            <p:ph type="title"/>
          </p:nvPr>
        </p:nvSpPr>
        <p:spPr>
          <a:xfrm>
            <a:off x="913775" y="439924"/>
            <a:ext cx="10364451" cy="1437937"/>
          </a:xfrm>
        </p:spPr>
        <p:txBody>
          <a:bodyPr>
            <a:normAutofit/>
          </a:bodyPr>
          <a:lstStyle/>
          <a:p>
            <a:r>
              <a:rPr lang="en-IN">
                <a:solidFill>
                  <a:schemeClr val="bg1"/>
                </a:solidFill>
              </a:rPr>
              <a:t>Problem Statement</a:t>
            </a:r>
          </a:p>
        </p:txBody>
      </p:sp>
      <p:sp>
        <p:nvSpPr>
          <p:cNvPr id="3" name="Content Placeholder 2">
            <a:extLst>
              <a:ext uri="{FF2B5EF4-FFF2-40B4-BE49-F238E27FC236}">
                <a16:creationId xmlns:a16="http://schemas.microsoft.com/office/drawing/2014/main" id="{FB21FAF9-5F49-4DEA-81AA-13894A4460EC}"/>
              </a:ext>
            </a:extLst>
          </p:cNvPr>
          <p:cNvSpPr>
            <a:spLocks noGrp="1"/>
          </p:cNvSpPr>
          <p:nvPr>
            <p:ph idx="1"/>
          </p:nvPr>
        </p:nvSpPr>
        <p:spPr>
          <a:xfrm>
            <a:off x="913774" y="2705878"/>
            <a:ext cx="10363826" cy="3085322"/>
          </a:xfrm>
        </p:spPr>
        <p:txBody>
          <a:bodyPr anchor="ctr">
            <a:normAutofit/>
          </a:bodyPr>
          <a:lstStyle/>
          <a:p>
            <a:r>
              <a:rPr lang="en-IN" dirty="0"/>
              <a:t>After facing the brunt of the COVID-19 pandemic for the better part of 3 years, everybody was longing for a stress release.</a:t>
            </a:r>
          </a:p>
          <a:p>
            <a:r>
              <a:rPr lang="en-IN" dirty="0"/>
              <a:t>Almost everyone’s mental health had taken a toll because of the unprecedented situation that had surfaced. This party enabled most of the attendees to get some semblance of a normal life resumed and hit the ground running.</a:t>
            </a:r>
          </a:p>
        </p:txBody>
      </p:sp>
    </p:spTree>
    <p:extLst>
      <p:ext uri="{BB962C8B-B14F-4D97-AF65-F5344CB8AC3E}">
        <p14:creationId xmlns:p14="http://schemas.microsoft.com/office/powerpoint/2010/main" val="201777842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5741644-F1DC-43B2-8B68-91C52A8B1040}"/>
              </a:ext>
            </a:extLst>
          </p:cNvPr>
          <p:cNvSpPr>
            <a:spLocks noGrp="1"/>
          </p:cNvSpPr>
          <p:nvPr>
            <p:ph type="title"/>
          </p:nvPr>
        </p:nvSpPr>
        <p:spPr>
          <a:xfrm>
            <a:off x="1019015" y="1093787"/>
            <a:ext cx="3059969" cy="4697413"/>
          </a:xfrm>
        </p:spPr>
        <p:txBody>
          <a:bodyPr>
            <a:normAutofit/>
          </a:bodyPr>
          <a:lstStyle/>
          <a:p>
            <a:r>
              <a:rPr lang="en-IN" dirty="0"/>
              <a:t>Objective of the Project</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5D7B11-F143-454A-8E1B-BD3D4D945AC2}"/>
              </a:ext>
            </a:extLst>
          </p:cNvPr>
          <p:cNvSpPr>
            <a:spLocks noGrp="1"/>
          </p:cNvSpPr>
          <p:nvPr>
            <p:ph idx="1"/>
          </p:nvPr>
        </p:nvSpPr>
        <p:spPr>
          <a:xfrm>
            <a:off x="5215467" y="1093788"/>
            <a:ext cx="5831944" cy="4697413"/>
          </a:xfrm>
        </p:spPr>
        <p:txBody>
          <a:bodyPr>
            <a:normAutofit/>
          </a:bodyPr>
          <a:lstStyle/>
          <a:p>
            <a:pPr marL="0" indent="0">
              <a:buNone/>
            </a:pPr>
            <a:r>
              <a:rPr lang="en-IN" sz="2200" dirty="0"/>
              <a:t>This is where our organization Party Animal Co. comes in the picture. Party Animal Co. specializes in organizing parties and such gatherings.</a:t>
            </a:r>
          </a:p>
          <a:p>
            <a:r>
              <a:rPr lang="en-IN" sz="2200" dirty="0"/>
              <a:t>Our organization planned to organize a party for the people of Ontario.</a:t>
            </a:r>
          </a:p>
          <a:p>
            <a:r>
              <a:rPr lang="en-IN" sz="2200" dirty="0"/>
              <a:t>Everybody should enjoy themselves and be able to satiate their food palate as far as possible.</a:t>
            </a:r>
          </a:p>
        </p:txBody>
      </p:sp>
    </p:spTree>
    <p:extLst>
      <p:ext uri="{BB962C8B-B14F-4D97-AF65-F5344CB8AC3E}">
        <p14:creationId xmlns:p14="http://schemas.microsoft.com/office/powerpoint/2010/main" val="1022742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AB34-1DAF-4967-9D87-AAA75F4C8BA8}"/>
              </a:ext>
            </a:extLst>
          </p:cNvPr>
          <p:cNvSpPr>
            <a:spLocks noGrp="1"/>
          </p:cNvSpPr>
          <p:nvPr>
            <p:ph type="title"/>
          </p:nvPr>
        </p:nvSpPr>
        <p:spPr>
          <a:xfrm>
            <a:off x="222380" y="159852"/>
            <a:ext cx="10515600" cy="455969"/>
          </a:xfrm>
        </p:spPr>
        <p:txBody>
          <a:bodyPr>
            <a:normAutofit fontScale="90000"/>
          </a:bodyPr>
          <a:lstStyle/>
          <a:p>
            <a:r>
              <a:rPr lang="en-IN"/>
              <a:t>Work Breakdown Structure</a:t>
            </a:r>
            <a:endParaRPr lang="en-IN" dirty="0"/>
          </a:p>
        </p:txBody>
      </p:sp>
      <p:pic>
        <p:nvPicPr>
          <p:cNvPr id="4" name="Picture 3" descr="Diagram, engineering drawing&#10;&#10;Description automatically generated">
            <a:extLst>
              <a:ext uri="{FF2B5EF4-FFF2-40B4-BE49-F238E27FC236}">
                <a16:creationId xmlns:a16="http://schemas.microsoft.com/office/drawing/2014/main" id="{B99EA26D-3180-41AD-9361-EDF6E28E1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58" y="801129"/>
            <a:ext cx="9815151" cy="5897019"/>
          </a:xfrm>
          <a:prstGeom prst="rect">
            <a:avLst/>
          </a:prstGeom>
        </p:spPr>
      </p:pic>
    </p:spTree>
    <p:extLst>
      <p:ext uri="{BB962C8B-B14F-4D97-AF65-F5344CB8AC3E}">
        <p14:creationId xmlns:p14="http://schemas.microsoft.com/office/powerpoint/2010/main" val="384407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E2A2F6-A877-4D48-98F2-BA3FFC8D11D4}"/>
              </a:ext>
            </a:extLst>
          </p:cNvPr>
          <p:cNvSpPr>
            <a:spLocks noGrp="1"/>
          </p:cNvSpPr>
          <p:nvPr>
            <p:ph type="title"/>
          </p:nvPr>
        </p:nvSpPr>
        <p:spPr>
          <a:xfrm>
            <a:off x="451514" y="1800225"/>
            <a:ext cx="3444211" cy="2250780"/>
          </a:xfrm>
        </p:spPr>
        <p:txBody>
          <a:bodyPr vert="horz" lIns="91440" tIns="45720" rIns="91440" bIns="45720" rtlCol="0" anchor="t">
            <a:normAutofit/>
          </a:bodyPr>
          <a:lstStyle/>
          <a:p>
            <a:r>
              <a:rPr lang="en-US" sz="4400" dirty="0"/>
              <a:t>Project Resource &amp; Schedule</a:t>
            </a:r>
          </a:p>
        </p:txBody>
      </p:sp>
      <p:pic>
        <p:nvPicPr>
          <p:cNvPr id="4" name="Picture 3" descr="A close-up of a document&#10;&#10;Description automatically generated with medium confidence">
            <a:extLst>
              <a:ext uri="{FF2B5EF4-FFF2-40B4-BE49-F238E27FC236}">
                <a16:creationId xmlns:a16="http://schemas.microsoft.com/office/drawing/2014/main" id="{E0F2110E-BDC8-42BE-9733-3DE5521FE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3433" y="52206"/>
            <a:ext cx="6382139" cy="675358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98518344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0" name="Rounded Rectangle 16">
            <a:extLst>
              <a:ext uri="{FF2B5EF4-FFF2-40B4-BE49-F238E27FC236}">
                <a16:creationId xmlns:a16="http://schemas.microsoft.com/office/drawing/2014/main" id="{CC57EF5B-92B7-4D8A-82DE-4665F89A2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306" y="643464"/>
            <a:ext cx="10927614" cy="3599352"/>
          </a:xfrm>
          <a:prstGeom prst="roundRect">
            <a:avLst>
              <a:gd name="adj" fmla="val 3513"/>
            </a:avLst>
          </a:prstGeom>
          <a:solidFill>
            <a:schemeClr val="bg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A4AC0CC-D5D6-4673-B926-3E826AAA7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23" name="Freeform 9">
              <a:extLst>
                <a:ext uri="{FF2B5EF4-FFF2-40B4-BE49-F238E27FC236}">
                  <a16:creationId xmlns:a16="http://schemas.microsoft.com/office/drawing/2014/main" id="{8F6A282D-54F8-4F82-8E6A-17C174AA3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6262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CC7973C-9C83-467C-8997-F160C1AA1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3437AA1-6F72-4CDF-B5DF-55B57B283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AE2A2F6-A877-4D48-98F2-BA3FFC8D11D4}"/>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GANTT CHART FOR SCHEDULING</a:t>
            </a:r>
          </a:p>
        </p:txBody>
      </p:sp>
      <p:pic>
        <p:nvPicPr>
          <p:cNvPr id="5" name="Picture 4" descr="Table&#10;&#10;Description automatically generated">
            <a:extLst>
              <a:ext uri="{FF2B5EF4-FFF2-40B4-BE49-F238E27FC236}">
                <a16:creationId xmlns:a16="http://schemas.microsoft.com/office/drawing/2014/main" id="{B706225A-E2CA-4670-94CA-CF5DFE0BF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502" y="862676"/>
            <a:ext cx="10637499" cy="3266006"/>
          </a:xfrm>
          <a:prstGeom prst="rect">
            <a:avLst/>
          </a:prstGeom>
        </p:spPr>
      </p:pic>
    </p:spTree>
    <p:extLst>
      <p:ext uri="{BB962C8B-B14F-4D97-AF65-F5344CB8AC3E}">
        <p14:creationId xmlns:p14="http://schemas.microsoft.com/office/powerpoint/2010/main" val="393487913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_rels/them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theme/_rels/theme9.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5.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6.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7.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8.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9.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Facet</Template>
  <TotalTime>1092</TotalTime>
  <Words>799</Words>
  <Application>Microsoft Office PowerPoint</Application>
  <PresentationFormat>Widescreen</PresentationFormat>
  <Paragraphs>83</Paragraphs>
  <Slides>17</Slides>
  <Notes>0</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17</vt:i4>
      </vt:variant>
    </vt:vector>
  </HeadingPairs>
  <TitlesOfParts>
    <vt:vector size="39" baseType="lpstr">
      <vt:lpstr>Amasis MT Pro</vt:lpstr>
      <vt:lpstr>Arial</vt:lpstr>
      <vt:lpstr>Bookman Old Style</vt:lpstr>
      <vt:lpstr>Calibri</vt:lpstr>
      <vt:lpstr>Century Gothic</vt:lpstr>
      <vt:lpstr>Impact</vt:lpstr>
      <vt:lpstr>Rockwell</vt:lpstr>
      <vt:lpstr>Rockwell Condensed</vt:lpstr>
      <vt:lpstr>Rockwell Extra Bold</vt:lpstr>
      <vt:lpstr>Tw Cen MT</vt:lpstr>
      <vt:lpstr>Wingdings</vt:lpstr>
      <vt:lpstr>Wingdings 2</vt:lpstr>
      <vt:lpstr>Wingdings 3</vt:lpstr>
      <vt:lpstr>Damask</vt:lpstr>
      <vt:lpstr>Ion</vt:lpstr>
      <vt:lpstr>Circuit</vt:lpstr>
      <vt:lpstr>Quotable</vt:lpstr>
      <vt:lpstr>Vapor Trail</vt:lpstr>
      <vt:lpstr>Main Event</vt:lpstr>
      <vt:lpstr>Wisp</vt:lpstr>
      <vt:lpstr>Droplet</vt:lpstr>
      <vt:lpstr>Wood Type</vt:lpstr>
      <vt:lpstr>Spring Festival</vt:lpstr>
      <vt:lpstr>Our Approach to the Project</vt:lpstr>
      <vt:lpstr>Project Planning Flow</vt:lpstr>
      <vt:lpstr>Project Planning</vt:lpstr>
      <vt:lpstr>Problem Statement</vt:lpstr>
      <vt:lpstr>Objective of the Project</vt:lpstr>
      <vt:lpstr>Work Breakdown Structure</vt:lpstr>
      <vt:lpstr>Project Resource &amp; Schedule</vt:lpstr>
      <vt:lpstr>GANTT CHART FOR SCHEDULING</vt:lpstr>
      <vt:lpstr>Project Budget &amp; Cost</vt:lpstr>
      <vt:lpstr>Stakeholders</vt:lpstr>
      <vt:lpstr>Project Risks Involved</vt:lpstr>
      <vt:lpstr>Project Risks Contd.</vt:lpstr>
      <vt:lpstr>Communication Plan</vt:lpstr>
      <vt:lpstr>Monitoring and Controlling</vt:lpstr>
      <vt:lpstr>Closing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Fest</dc:title>
  <dc:creator>Devashish Patel</dc:creator>
  <cp:lastModifiedBy>Aashutosh Sehgal</cp:lastModifiedBy>
  <cp:revision>26</cp:revision>
  <dcterms:created xsi:type="dcterms:W3CDTF">2022-04-14T15:44:50Z</dcterms:created>
  <dcterms:modified xsi:type="dcterms:W3CDTF">2022-04-16T02:07:14Z</dcterms:modified>
</cp:coreProperties>
</file>